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66" r:id="rId3"/>
    <p:sldId id="267" r:id="rId4"/>
    <p:sldId id="268" r:id="rId5"/>
    <p:sldId id="269" r:id="rId6"/>
    <p:sldId id="270" r:id="rId7"/>
    <p:sldId id="272" r:id="rId8"/>
    <p:sldId id="271" r:id="rId9"/>
    <p:sldId id="273" r:id="rId10"/>
    <p:sldId id="274" r:id="rId11"/>
    <p:sldId id="275" r:id="rId12"/>
    <p:sldId id="276" r:id="rId13"/>
    <p:sldId id="277"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582B7B-FEB8-420B-BCCF-879F58EECC8B}" type="datetimeFigureOut">
              <a:rPr lang="zh-CN" altLang="en-US" smtClean="0"/>
              <a:t>2020/9/25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D1C707-C702-4F67-9ECA-3FAF88A8E0F9}" type="slidenum">
              <a:rPr lang="zh-CN" altLang="en-US" smtClean="0"/>
              <a:t>‹#›</a:t>
            </a:fld>
            <a:endParaRPr lang="zh-CN" altLang="en-US"/>
          </a:p>
        </p:txBody>
      </p:sp>
    </p:spTree>
    <p:extLst>
      <p:ext uri="{BB962C8B-B14F-4D97-AF65-F5344CB8AC3E}">
        <p14:creationId xmlns:p14="http://schemas.microsoft.com/office/powerpoint/2010/main" val="30889965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C05180D-6A75-48D0-95E9-159FB644C17A}" type="slidenum">
              <a:rPr lang="zh-CN" altLang="en-US" smtClean="0"/>
              <a:pPr/>
              <a:t>7</a:t>
            </a:fld>
            <a:endParaRPr lang="zh-CN" altLang="en-US"/>
          </a:p>
        </p:txBody>
      </p:sp>
    </p:spTree>
    <p:extLst>
      <p:ext uri="{BB962C8B-B14F-4D97-AF65-F5344CB8AC3E}">
        <p14:creationId xmlns:p14="http://schemas.microsoft.com/office/powerpoint/2010/main" val="3887799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C05180D-6A75-48D0-95E9-159FB644C17A}" type="slidenum">
              <a:rPr lang="zh-CN" altLang="en-US" smtClean="0"/>
              <a:pPr/>
              <a:t>11</a:t>
            </a:fld>
            <a:endParaRPr lang="zh-CN" altLang="en-US"/>
          </a:p>
        </p:txBody>
      </p:sp>
    </p:spTree>
    <p:extLst>
      <p:ext uri="{BB962C8B-B14F-4D97-AF65-F5344CB8AC3E}">
        <p14:creationId xmlns:p14="http://schemas.microsoft.com/office/powerpoint/2010/main" val="3222216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0D5F1C-935A-4F46-B5EB-FF62BB6A050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07C6951-298C-48E0-93D0-5316094DED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72F400E-1B22-4F43-8DCA-A2F04625CBF7}"/>
              </a:ext>
            </a:extLst>
          </p:cNvPr>
          <p:cNvSpPr>
            <a:spLocks noGrp="1"/>
          </p:cNvSpPr>
          <p:nvPr>
            <p:ph type="dt" sz="half" idx="10"/>
          </p:nvPr>
        </p:nvSpPr>
        <p:spPr/>
        <p:txBody>
          <a:bodyPr/>
          <a:lstStyle/>
          <a:p>
            <a:fld id="{ADCF6C7D-9A87-4D03-B1EC-EFC28DCA3EB4}" type="datetimeFigureOut">
              <a:rPr lang="zh-CN" altLang="en-US" smtClean="0"/>
              <a:t>2020/9/25</a:t>
            </a:fld>
            <a:endParaRPr lang="zh-CN" altLang="en-US"/>
          </a:p>
        </p:txBody>
      </p:sp>
      <p:sp>
        <p:nvSpPr>
          <p:cNvPr id="5" name="页脚占位符 4">
            <a:extLst>
              <a:ext uri="{FF2B5EF4-FFF2-40B4-BE49-F238E27FC236}">
                <a16:creationId xmlns:a16="http://schemas.microsoft.com/office/drawing/2014/main" id="{514FE8FB-DD03-41F5-BA6E-C15F6069345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EED21EA-73BF-4123-9F2E-9CC54BF11D2A}"/>
              </a:ext>
            </a:extLst>
          </p:cNvPr>
          <p:cNvSpPr>
            <a:spLocks noGrp="1"/>
          </p:cNvSpPr>
          <p:nvPr>
            <p:ph type="sldNum" sz="quarter" idx="12"/>
          </p:nvPr>
        </p:nvSpPr>
        <p:spPr/>
        <p:txBody>
          <a:bodyPr/>
          <a:lstStyle/>
          <a:p>
            <a:fld id="{F25790C0-031E-4B29-8A3E-68AA3C9E48BA}" type="slidenum">
              <a:rPr lang="zh-CN" altLang="en-US" smtClean="0"/>
              <a:t>‹#›</a:t>
            </a:fld>
            <a:endParaRPr lang="zh-CN" altLang="en-US"/>
          </a:p>
        </p:txBody>
      </p:sp>
    </p:spTree>
    <p:extLst>
      <p:ext uri="{BB962C8B-B14F-4D97-AF65-F5344CB8AC3E}">
        <p14:creationId xmlns:p14="http://schemas.microsoft.com/office/powerpoint/2010/main" val="892402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3FF491-9767-4D12-BE0F-9CF3E419813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5809940-4BE7-4180-957E-6F45B6D09A9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FA45295-D8A3-4294-B47F-4F640089A7D0}"/>
              </a:ext>
            </a:extLst>
          </p:cNvPr>
          <p:cNvSpPr>
            <a:spLocks noGrp="1"/>
          </p:cNvSpPr>
          <p:nvPr>
            <p:ph type="dt" sz="half" idx="10"/>
          </p:nvPr>
        </p:nvSpPr>
        <p:spPr/>
        <p:txBody>
          <a:bodyPr/>
          <a:lstStyle/>
          <a:p>
            <a:fld id="{ADCF6C7D-9A87-4D03-B1EC-EFC28DCA3EB4}" type="datetimeFigureOut">
              <a:rPr lang="zh-CN" altLang="en-US" smtClean="0"/>
              <a:t>2020/9/25</a:t>
            </a:fld>
            <a:endParaRPr lang="zh-CN" altLang="en-US"/>
          </a:p>
        </p:txBody>
      </p:sp>
      <p:sp>
        <p:nvSpPr>
          <p:cNvPr id="5" name="页脚占位符 4">
            <a:extLst>
              <a:ext uri="{FF2B5EF4-FFF2-40B4-BE49-F238E27FC236}">
                <a16:creationId xmlns:a16="http://schemas.microsoft.com/office/drawing/2014/main" id="{5E1A3EEA-27D8-48D7-ABDA-292B73D945F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FACB4C4-FFDF-4F5A-8AC1-3A66626F2BC0}"/>
              </a:ext>
            </a:extLst>
          </p:cNvPr>
          <p:cNvSpPr>
            <a:spLocks noGrp="1"/>
          </p:cNvSpPr>
          <p:nvPr>
            <p:ph type="sldNum" sz="quarter" idx="12"/>
          </p:nvPr>
        </p:nvSpPr>
        <p:spPr/>
        <p:txBody>
          <a:bodyPr/>
          <a:lstStyle/>
          <a:p>
            <a:fld id="{F25790C0-031E-4B29-8A3E-68AA3C9E48BA}" type="slidenum">
              <a:rPr lang="zh-CN" altLang="en-US" smtClean="0"/>
              <a:t>‹#›</a:t>
            </a:fld>
            <a:endParaRPr lang="zh-CN" altLang="en-US"/>
          </a:p>
        </p:txBody>
      </p:sp>
    </p:spTree>
    <p:extLst>
      <p:ext uri="{BB962C8B-B14F-4D97-AF65-F5344CB8AC3E}">
        <p14:creationId xmlns:p14="http://schemas.microsoft.com/office/powerpoint/2010/main" val="2474480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0B69556-6B4E-4341-B375-1E4ED5500CD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39FD0AC-7BD9-4162-8B32-105890E5C953}"/>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79E405A-F6C7-416D-8D01-771580C2C3E5}"/>
              </a:ext>
            </a:extLst>
          </p:cNvPr>
          <p:cNvSpPr>
            <a:spLocks noGrp="1"/>
          </p:cNvSpPr>
          <p:nvPr>
            <p:ph type="dt" sz="half" idx="10"/>
          </p:nvPr>
        </p:nvSpPr>
        <p:spPr/>
        <p:txBody>
          <a:bodyPr/>
          <a:lstStyle/>
          <a:p>
            <a:fld id="{ADCF6C7D-9A87-4D03-B1EC-EFC28DCA3EB4}" type="datetimeFigureOut">
              <a:rPr lang="zh-CN" altLang="en-US" smtClean="0"/>
              <a:t>2020/9/25</a:t>
            </a:fld>
            <a:endParaRPr lang="zh-CN" altLang="en-US"/>
          </a:p>
        </p:txBody>
      </p:sp>
      <p:sp>
        <p:nvSpPr>
          <p:cNvPr id="5" name="页脚占位符 4">
            <a:extLst>
              <a:ext uri="{FF2B5EF4-FFF2-40B4-BE49-F238E27FC236}">
                <a16:creationId xmlns:a16="http://schemas.microsoft.com/office/drawing/2014/main" id="{6503CC2F-8E08-4696-AF31-ADC852585B6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CA6EC12-5992-4FEF-8E6B-80098A57AF18}"/>
              </a:ext>
            </a:extLst>
          </p:cNvPr>
          <p:cNvSpPr>
            <a:spLocks noGrp="1"/>
          </p:cNvSpPr>
          <p:nvPr>
            <p:ph type="sldNum" sz="quarter" idx="12"/>
          </p:nvPr>
        </p:nvSpPr>
        <p:spPr/>
        <p:txBody>
          <a:bodyPr/>
          <a:lstStyle/>
          <a:p>
            <a:fld id="{F25790C0-031E-4B29-8A3E-68AA3C9E48BA}" type="slidenum">
              <a:rPr lang="zh-CN" altLang="en-US" smtClean="0"/>
              <a:t>‹#›</a:t>
            </a:fld>
            <a:endParaRPr lang="zh-CN" altLang="en-US"/>
          </a:p>
        </p:txBody>
      </p:sp>
    </p:spTree>
    <p:extLst>
      <p:ext uri="{BB962C8B-B14F-4D97-AF65-F5344CB8AC3E}">
        <p14:creationId xmlns:p14="http://schemas.microsoft.com/office/powerpoint/2010/main" val="2048511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617C30-6AC2-4AA0-9595-C98F4E387D9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7871F9-96CE-4EAA-A7FD-5702D2D3AA1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C031886-31E6-42C8-9FE7-03C1642ACAD9}"/>
              </a:ext>
            </a:extLst>
          </p:cNvPr>
          <p:cNvSpPr>
            <a:spLocks noGrp="1"/>
          </p:cNvSpPr>
          <p:nvPr>
            <p:ph type="dt" sz="half" idx="10"/>
          </p:nvPr>
        </p:nvSpPr>
        <p:spPr/>
        <p:txBody>
          <a:bodyPr/>
          <a:lstStyle/>
          <a:p>
            <a:fld id="{ADCF6C7D-9A87-4D03-B1EC-EFC28DCA3EB4}" type="datetimeFigureOut">
              <a:rPr lang="zh-CN" altLang="en-US" smtClean="0"/>
              <a:t>2020/9/25</a:t>
            </a:fld>
            <a:endParaRPr lang="zh-CN" altLang="en-US"/>
          </a:p>
        </p:txBody>
      </p:sp>
      <p:sp>
        <p:nvSpPr>
          <p:cNvPr id="5" name="页脚占位符 4">
            <a:extLst>
              <a:ext uri="{FF2B5EF4-FFF2-40B4-BE49-F238E27FC236}">
                <a16:creationId xmlns:a16="http://schemas.microsoft.com/office/drawing/2014/main" id="{D478CD86-D0FD-4E76-93AB-26FE146100B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6BEBDD8-3BE0-4B61-BA76-F103EA8E7A23}"/>
              </a:ext>
            </a:extLst>
          </p:cNvPr>
          <p:cNvSpPr>
            <a:spLocks noGrp="1"/>
          </p:cNvSpPr>
          <p:nvPr>
            <p:ph type="sldNum" sz="quarter" idx="12"/>
          </p:nvPr>
        </p:nvSpPr>
        <p:spPr/>
        <p:txBody>
          <a:bodyPr/>
          <a:lstStyle/>
          <a:p>
            <a:fld id="{F25790C0-031E-4B29-8A3E-68AA3C9E48BA}" type="slidenum">
              <a:rPr lang="zh-CN" altLang="en-US" smtClean="0"/>
              <a:t>‹#›</a:t>
            </a:fld>
            <a:endParaRPr lang="zh-CN" altLang="en-US"/>
          </a:p>
        </p:txBody>
      </p:sp>
    </p:spTree>
    <p:extLst>
      <p:ext uri="{BB962C8B-B14F-4D97-AF65-F5344CB8AC3E}">
        <p14:creationId xmlns:p14="http://schemas.microsoft.com/office/powerpoint/2010/main" val="3700666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081F5D-E5DF-4EB6-98B1-C1151B952E9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EADB76F-4B54-49C4-9B9D-55971A1EA5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7EE4D15-1E6C-44EC-8E90-48C6FD6817C9}"/>
              </a:ext>
            </a:extLst>
          </p:cNvPr>
          <p:cNvSpPr>
            <a:spLocks noGrp="1"/>
          </p:cNvSpPr>
          <p:nvPr>
            <p:ph type="dt" sz="half" idx="10"/>
          </p:nvPr>
        </p:nvSpPr>
        <p:spPr/>
        <p:txBody>
          <a:bodyPr/>
          <a:lstStyle/>
          <a:p>
            <a:fld id="{ADCF6C7D-9A87-4D03-B1EC-EFC28DCA3EB4}" type="datetimeFigureOut">
              <a:rPr lang="zh-CN" altLang="en-US" smtClean="0"/>
              <a:t>2020/9/25</a:t>
            </a:fld>
            <a:endParaRPr lang="zh-CN" altLang="en-US"/>
          </a:p>
        </p:txBody>
      </p:sp>
      <p:sp>
        <p:nvSpPr>
          <p:cNvPr id="5" name="页脚占位符 4">
            <a:extLst>
              <a:ext uri="{FF2B5EF4-FFF2-40B4-BE49-F238E27FC236}">
                <a16:creationId xmlns:a16="http://schemas.microsoft.com/office/drawing/2014/main" id="{333EF901-7AC1-4C9E-B927-76B7519B89F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6AF44C8-553A-4609-89B2-20EFBE24C86F}"/>
              </a:ext>
            </a:extLst>
          </p:cNvPr>
          <p:cNvSpPr>
            <a:spLocks noGrp="1"/>
          </p:cNvSpPr>
          <p:nvPr>
            <p:ph type="sldNum" sz="quarter" idx="12"/>
          </p:nvPr>
        </p:nvSpPr>
        <p:spPr/>
        <p:txBody>
          <a:bodyPr/>
          <a:lstStyle/>
          <a:p>
            <a:fld id="{F25790C0-031E-4B29-8A3E-68AA3C9E48BA}" type="slidenum">
              <a:rPr lang="zh-CN" altLang="en-US" smtClean="0"/>
              <a:t>‹#›</a:t>
            </a:fld>
            <a:endParaRPr lang="zh-CN" altLang="en-US"/>
          </a:p>
        </p:txBody>
      </p:sp>
    </p:spTree>
    <p:extLst>
      <p:ext uri="{BB962C8B-B14F-4D97-AF65-F5344CB8AC3E}">
        <p14:creationId xmlns:p14="http://schemas.microsoft.com/office/powerpoint/2010/main" val="1536622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C0E08-53EA-4D9D-AF99-F5539D4F08E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74AA08-9B3C-4281-A6AE-B76BFECD610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2CDCED0-A005-4199-89D0-1130A7782B5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F470533-47E1-440E-8058-9E31AFCE3F4E}"/>
              </a:ext>
            </a:extLst>
          </p:cNvPr>
          <p:cNvSpPr>
            <a:spLocks noGrp="1"/>
          </p:cNvSpPr>
          <p:nvPr>
            <p:ph type="dt" sz="half" idx="10"/>
          </p:nvPr>
        </p:nvSpPr>
        <p:spPr/>
        <p:txBody>
          <a:bodyPr/>
          <a:lstStyle/>
          <a:p>
            <a:fld id="{ADCF6C7D-9A87-4D03-B1EC-EFC28DCA3EB4}" type="datetimeFigureOut">
              <a:rPr lang="zh-CN" altLang="en-US" smtClean="0"/>
              <a:t>2020/9/25</a:t>
            </a:fld>
            <a:endParaRPr lang="zh-CN" altLang="en-US"/>
          </a:p>
        </p:txBody>
      </p:sp>
      <p:sp>
        <p:nvSpPr>
          <p:cNvPr id="6" name="页脚占位符 5">
            <a:extLst>
              <a:ext uri="{FF2B5EF4-FFF2-40B4-BE49-F238E27FC236}">
                <a16:creationId xmlns:a16="http://schemas.microsoft.com/office/drawing/2014/main" id="{2AB9FA40-6C82-43FB-B848-AC6E30D1A65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9D49C36-E13E-4116-9C47-F5DE1A94E184}"/>
              </a:ext>
            </a:extLst>
          </p:cNvPr>
          <p:cNvSpPr>
            <a:spLocks noGrp="1"/>
          </p:cNvSpPr>
          <p:nvPr>
            <p:ph type="sldNum" sz="quarter" idx="12"/>
          </p:nvPr>
        </p:nvSpPr>
        <p:spPr/>
        <p:txBody>
          <a:bodyPr/>
          <a:lstStyle/>
          <a:p>
            <a:fld id="{F25790C0-031E-4B29-8A3E-68AA3C9E48BA}" type="slidenum">
              <a:rPr lang="zh-CN" altLang="en-US" smtClean="0"/>
              <a:t>‹#›</a:t>
            </a:fld>
            <a:endParaRPr lang="zh-CN" altLang="en-US"/>
          </a:p>
        </p:txBody>
      </p:sp>
    </p:spTree>
    <p:extLst>
      <p:ext uri="{BB962C8B-B14F-4D97-AF65-F5344CB8AC3E}">
        <p14:creationId xmlns:p14="http://schemas.microsoft.com/office/powerpoint/2010/main" val="771544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72A4AA-72CE-4967-AB46-0C054158FBD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E0741F2-0D6A-4A33-9288-6A69DC4D11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EBF9765-FFAE-4FF0-81B2-11ADA14A34E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4CDE47F-01F8-4C0A-990A-D31930239F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3DB0D1E-C76D-4AED-B837-711DD5C20CF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D8F416D-D3C7-461C-A879-CA05DC306903}"/>
              </a:ext>
            </a:extLst>
          </p:cNvPr>
          <p:cNvSpPr>
            <a:spLocks noGrp="1"/>
          </p:cNvSpPr>
          <p:nvPr>
            <p:ph type="dt" sz="half" idx="10"/>
          </p:nvPr>
        </p:nvSpPr>
        <p:spPr/>
        <p:txBody>
          <a:bodyPr/>
          <a:lstStyle/>
          <a:p>
            <a:fld id="{ADCF6C7D-9A87-4D03-B1EC-EFC28DCA3EB4}" type="datetimeFigureOut">
              <a:rPr lang="zh-CN" altLang="en-US" smtClean="0"/>
              <a:t>2020/9/25</a:t>
            </a:fld>
            <a:endParaRPr lang="zh-CN" altLang="en-US"/>
          </a:p>
        </p:txBody>
      </p:sp>
      <p:sp>
        <p:nvSpPr>
          <p:cNvPr id="8" name="页脚占位符 7">
            <a:extLst>
              <a:ext uri="{FF2B5EF4-FFF2-40B4-BE49-F238E27FC236}">
                <a16:creationId xmlns:a16="http://schemas.microsoft.com/office/drawing/2014/main" id="{DAD8EA9F-D1E2-48E0-A24C-BA0AE4471A1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3DE6ECC-D254-4371-8E9E-26DD29055CCB}"/>
              </a:ext>
            </a:extLst>
          </p:cNvPr>
          <p:cNvSpPr>
            <a:spLocks noGrp="1"/>
          </p:cNvSpPr>
          <p:nvPr>
            <p:ph type="sldNum" sz="quarter" idx="12"/>
          </p:nvPr>
        </p:nvSpPr>
        <p:spPr/>
        <p:txBody>
          <a:bodyPr/>
          <a:lstStyle/>
          <a:p>
            <a:fld id="{F25790C0-031E-4B29-8A3E-68AA3C9E48BA}" type="slidenum">
              <a:rPr lang="zh-CN" altLang="en-US" smtClean="0"/>
              <a:t>‹#›</a:t>
            </a:fld>
            <a:endParaRPr lang="zh-CN" altLang="en-US"/>
          </a:p>
        </p:txBody>
      </p:sp>
    </p:spTree>
    <p:extLst>
      <p:ext uri="{BB962C8B-B14F-4D97-AF65-F5344CB8AC3E}">
        <p14:creationId xmlns:p14="http://schemas.microsoft.com/office/powerpoint/2010/main" val="2126377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E44732-7A0C-4F92-BAA7-BFFC74A366A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E5DE33F-D1E6-4A45-BFBA-56DB4F4F1A3C}"/>
              </a:ext>
            </a:extLst>
          </p:cNvPr>
          <p:cNvSpPr>
            <a:spLocks noGrp="1"/>
          </p:cNvSpPr>
          <p:nvPr>
            <p:ph type="dt" sz="half" idx="10"/>
          </p:nvPr>
        </p:nvSpPr>
        <p:spPr/>
        <p:txBody>
          <a:bodyPr/>
          <a:lstStyle/>
          <a:p>
            <a:fld id="{ADCF6C7D-9A87-4D03-B1EC-EFC28DCA3EB4}" type="datetimeFigureOut">
              <a:rPr lang="zh-CN" altLang="en-US" smtClean="0"/>
              <a:t>2020/9/25</a:t>
            </a:fld>
            <a:endParaRPr lang="zh-CN" altLang="en-US"/>
          </a:p>
        </p:txBody>
      </p:sp>
      <p:sp>
        <p:nvSpPr>
          <p:cNvPr id="4" name="页脚占位符 3">
            <a:extLst>
              <a:ext uri="{FF2B5EF4-FFF2-40B4-BE49-F238E27FC236}">
                <a16:creationId xmlns:a16="http://schemas.microsoft.com/office/drawing/2014/main" id="{5A46E18C-F58D-4C1E-8DFB-6E58AC92276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3B71100-3A6D-4054-A2FF-C75494651C1E}"/>
              </a:ext>
            </a:extLst>
          </p:cNvPr>
          <p:cNvSpPr>
            <a:spLocks noGrp="1"/>
          </p:cNvSpPr>
          <p:nvPr>
            <p:ph type="sldNum" sz="quarter" idx="12"/>
          </p:nvPr>
        </p:nvSpPr>
        <p:spPr/>
        <p:txBody>
          <a:bodyPr/>
          <a:lstStyle/>
          <a:p>
            <a:fld id="{F25790C0-031E-4B29-8A3E-68AA3C9E48BA}" type="slidenum">
              <a:rPr lang="zh-CN" altLang="en-US" smtClean="0"/>
              <a:t>‹#›</a:t>
            </a:fld>
            <a:endParaRPr lang="zh-CN" altLang="en-US"/>
          </a:p>
        </p:txBody>
      </p:sp>
    </p:spTree>
    <p:extLst>
      <p:ext uri="{BB962C8B-B14F-4D97-AF65-F5344CB8AC3E}">
        <p14:creationId xmlns:p14="http://schemas.microsoft.com/office/powerpoint/2010/main" val="33883608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8A273BB-472A-4138-924D-7ADBBD738CB1}"/>
              </a:ext>
            </a:extLst>
          </p:cNvPr>
          <p:cNvSpPr>
            <a:spLocks noGrp="1"/>
          </p:cNvSpPr>
          <p:nvPr>
            <p:ph type="dt" sz="half" idx="10"/>
          </p:nvPr>
        </p:nvSpPr>
        <p:spPr/>
        <p:txBody>
          <a:bodyPr/>
          <a:lstStyle/>
          <a:p>
            <a:fld id="{ADCF6C7D-9A87-4D03-B1EC-EFC28DCA3EB4}" type="datetimeFigureOut">
              <a:rPr lang="zh-CN" altLang="en-US" smtClean="0"/>
              <a:t>2020/9/25</a:t>
            </a:fld>
            <a:endParaRPr lang="zh-CN" altLang="en-US"/>
          </a:p>
        </p:txBody>
      </p:sp>
      <p:sp>
        <p:nvSpPr>
          <p:cNvPr id="3" name="页脚占位符 2">
            <a:extLst>
              <a:ext uri="{FF2B5EF4-FFF2-40B4-BE49-F238E27FC236}">
                <a16:creationId xmlns:a16="http://schemas.microsoft.com/office/drawing/2014/main" id="{97C35123-6C9A-40C1-A880-8C02AF7E54D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97421C2-EE71-4992-9E0D-661440A8A0C3}"/>
              </a:ext>
            </a:extLst>
          </p:cNvPr>
          <p:cNvSpPr>
            <a:spLocks noGrp="1"/>
          </p:cNvSpPr>
          <p:nvPr>
            <p:ph type="sldNum" sz="quarter" idx="12"/>
          </p:nvPr>
        </p:nvSpPr>
        <p:spPr/>
        <p:txBody>
          <a:bodyPr/>
          <a:lstStyle/>
          <a:p>
            <a:fld id="{F25790C0-031E-4B29-8A3E-68AA3C9E48BA}" type="slidenum">
              <a:rPr lang="zh-CN" altLang="en-US" smtClean="0"/>
              <a:t>‹#›</a:t>
            </a:fld>
            <a:endParaRPr lang="zh-CN" altLang="en-US"/>
          </a:p>
        </p:txBody>
      </p:sp>
    </p:spTree>
    <p:extLst>
      <p:ext uri="{BB962C8B-B14F-4D97-AF65-F5344CB8AC3E}">
        <p14:creationId xmlns:p14="http://schemas.microsoft.com/office/powerpoint/2010/main" val="1039245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4A995-765C-4622-A099-15FEF3B530F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2F90F60-2507-4C97-ADCF-0613373C0B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4885184-2598-418B-8195-E0FC52E2D9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2F79445-04BB-446B-80CC-6729247BC9D3}"/>
              </a:ext>
            </a:extLst>
          </p:cNvPr>
          <p:cNvSpPr>
            <a:spLocks noGrp="1"/>
          </p:cNvSpPr>
          <p:nvPr>
            <p:ph type="dt" sz="half" idx="10"/>
          </p:nvPr>
        </p:nvSpPr>
        <p:spPr/>
        <p:txBody>
          <a:bodyPr/>
          <a:lstStyle/>
          <a:p>
            <a:fld id="{ADCF6C7D-9A87-4D03-B1EC-EFC28DCA3EB4}" type="datetimeFigureOut">
              <a:rPr lang="zh-CN" altLang="en-US" smtClean="0"/>
              <a:t>2020/9/25</a:t>
            </a:fld>
            <a:endParaRPr lang="zh-CN" altLang="en-US"/>
          </a:p>
        </p:txBody>
      </p:sp>
      <p:sp>
        <p:nvSpPr>
          <p:cNvPr id="6" name="页脚占位符 5">
            <a:extLst>
              <a:ext uri="{FF2B5EF4-FFF2-40B4-BE49-F238E27FC236}">
                <a16:creationId xmlns:a16="http://schemas.microsoft.com/office/drawing/2014/main" id="{B7A58BE2-D430-4E51-AF29-572038CA821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9591FE7-739C-485E-B471-4A37724295B4}"/>
              </a:ext>
            </a:extLst>
          </p:cNvPr>
          <p:cNvSpPr>
            <a:spLocks noGrp="1"/>
          </p:cNvSpPr>
          <p:nvPr>
            <p:ph type="sldNum" sz="quarter" idx="12"/>
          </p:nvPr>
        </p:nvSpPr>
        <p:spPr/>
        <p:txBody>
          <a:bodyPr/>
          <a:lstStyle/>
          <a:p>
            <a:fld id="{F25790C0-031E-4B29-8A3E-68AA3C9E48BA}" type="slidenum">
              <a:rPr lang="zh-CN" altLang="en-US" smtClean="0"/>
              <a:t>‹#›</a:t>
            </a:fld>
            <a:endParaRPr lang="zh-CN" altLang="en-US"/>
          </a:p>
        </p:txBody>
      </p:sp>
    </p:spTree>
    <p:extLst>
      <p:ext uri="{BB962C8B-B14F-4D97-AF65-F5344CB8AC3E}">
        <p14:creationId xmlns:p14="http://schemas.microsoft.com/office/powerpoint/2010/main" val="720613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16A55A-9FE1-4621-A60F-63FEA0A0482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BA93AE1-A990-4CB3-BE82-5D05A0694C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49CF4C-A6D8-4D1E-A3E2-09B70485DD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D5A7572-DC83-4E4B-B3EA-2DF71E327785}"/>
              </a:ext>
            </a:extLst>
          </p:cNvPr>
          <p:cNvSpPr>
            <a:spLocks noGrp="1"/>
          </p:cNvSpPr>
          <p:nvPr>
            <p:ph type="dt" sz="half" idx="10"/>
          </p:nvPr>
        </p:nvSpPr>
        <p:spPr/>
        <p:txBody>
          <a:bodyPr/>
          <a:lstStyle/>
          <a:p>
            <a:fld id="{ADCF6C7D-9A87-4D03-B1EC-EFC28DCA3EB4}" type="datetimeFigureOut">
              <a:rPr lang="zh-CN" altLang="en-US" smtClean="0"/>
              <a:t>2020/9/25</a:t>
            </a:fld>
            <a:endParaRPr lang="zh-CN" altLang="en-US"/>
          </a:p>
        </p:txBody>
      </p:sp>
      <p:sp>
        <p:nvSpPr>
          <p:cNvPr id="6" name="页脚占位符 5">
            <a:extLst>
              <a:ext uri="{FF2B5EF4-FFF2-40B4-BE49-F238E27FC236}">
                <a16:creationId xmlns:a16="http://schemas.microsoft.com/office/drawing/2014/main" id="{E8181B16-1ED0-4E11-80CB-014665B9484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17A2A4C-FAA0-4B58-846E-45D95BA77340}"/>
              </a:ext>
            </a:extLst>
          </p:cNvPr>
          <p:cNvSpPr>
            <a:spLocks noGrp="1"/>
          </p:cNvSpPr>
          <p:nvPr>
            <p:ph type="sldNum" sz="quarter" idx="12"/>
          </p:nvPr>
        </p:nvSpPr>
        <p:spPr/>
        <p:txBody>
          <a:bodyPr/>
          <a:lstStyle/>
          <a:p>
            <a:fld id="{F25790C0-031E-4B29-8A3E-68AA3C9E48BA}" type="slidenum">
              <a:rPr lang="zh-CN" altLang="en-US" smtClean="0"/>
              <a:t>‹#›</a:t>
            </a:fld>
            <a:endParaRPr lang="zh-CN" altLang="en-US"/>
          </a:p>
        </p:txBody>
      </p:sp>
    </p:spTree>
    <p:extLst>
      <p:ext uri="{BB962C8B-B14F-4D97-AF65-F5344CB8AC3E}">
        <p14:creationId xmlns:p14="http://schemas.microsoft.com/office/powerpoint/2010/main" val="2461909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0AB00AD-58F5-4BCD-B973-4CA9E25452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6F2D1AA-4A2D-4DEE-98A3-2B9AB72843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E454FE4-0A66-4D7F-9A52-3A1FDF417B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CF6C7D-9A87-4D03-B1EC-EFC28DCA3EB4}" type="datetimeFigureOut">
              <a:rPr lang="zh-CN" altLang="en-US" smtClean="0"/>
              <a:t>2020/9/25</a:t>
            </a:fld>
            <a:endParaRPr lang="zh-CN" altLang="en-US"/>
          </a:p>
        </p:txBody>
      </p:sp>
      <p:sp>
        <p:nvSpPr>
          <p:cNvPr id="5" name="页脚占位符 4">
            <a:extLst>
              <a:ext uri="{FF2B5EF4-FFF2-40B4-BE49-F238E27FC236}">
                <a16:creationId xmlns:a16="http://schemas.microsoft.com/office/drawing/2014/main" id="{90ECFD75-CDC8-43FC-9E29-36FE079CEE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821793F-92BC-4F13-8311-E395A72FBA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5790C0-031E-4B29-8A3E-68AA3C9E48BA}" type="slidenum">
              <a:rPr lang="zh-CN" altLang="en-US" smtClean="0"/>
              <a:t>‹#›</a:t>
            </a:fld>
            <a:endParaRPr lang="zh-CN" altLang="en-US"/>
          </a:p>
        </p:txBody>
      </p:sp>
    </p:spTree>
    <p:extLst>
      <p:ext uri="{BB962C8B-B14F-4D97-AF65-F5344CB8AC3E}">
        <p14:creationId xmlns:p14="http://schemas.microsoft.com/office/powerpoint/2010/main" val="25185074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jp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7F0CA-8EB8-44B2-ADFA-8B8E653C7E23}"/>
              </a:ext>
            </a:extLst>
          </p:cNvPr>
          <p:cNvSpPr>
            <a:spLocks noGrp="1"/>
          </p:cNvSpPr>
          <p:nvPr>
            <p:ph type="ctrTitle"/>
          </p:nvPr>
        </p:nvSpPr>
        <p:spPr>
          <a:xfrm>
            <a:off x="1523999" y="1122363"/>
            <a:ext cx="9459817" cy="2387600"/>
          </a:xfrm>
        </p:spPr>
        <p:txBody>
          <a:bodyPr/>
          <a:lstStyle/>
          <a:p>
            <a:r>
              <a:rPr lang="zh-CN" altLang="en-US" dirty="0"/>
              <a:t>有刷电机与驱动器</a:t>
            </a:r>
            <a:r>
              <a:rPr lang="en-US" altLang="zh-CN" dirty="0"/>
              <a:t>(</a:t>
            </a:r>
            <a:r>
              <a:rPr lang="zh-CN" altLang="en-US" dirty="0"/>
              <a:t>控制盒</a:t>
            </a:r>
            <a:r>
              <a:rPr lang="en-US" altLang="zh-CN" dirty="0"/>
              <a:t>)</a:t>
            </a:r>
            <a:endParaRPr lang="zh-CN" altLang="en-US" dirty="0"/>
          </a:p>
        </p:txBody>
      </p:sp>
    </p:spTree>
    <p:extLst>
      <p:ext uri="{BB962C8B-B14F-4D97-AF65-F5344CB8AC3E}">
        <p14:creationId xmlns:p14="http://schemas.microsoft.com/office/powerpoint/2010/main" val="8912633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F684A-0DB3-48E3-B489-CA4131C80813}"/>
              </a:ext>
            </a:extLst>
          </p:cNvPr>
          <p:cNvSpPr>
            <a:spLocks noGrp="1"/>
          </p:cNvSpPr>
          <p:nvPr>
            <p:ph type="title"/>
          </p:nvPr>
        </p:nvSpPr>
        <p:spPr>
          <a:xfrm>
            <a:off x="267663" y="306414"/>
            <a:ext cx="3777867" cy="1097107"/>
          </a:xfrm>
        </p:spPr>
        <p:txBody>
          <a:bodyPr/>
          <a:lstStyle/>
          <a:p>
            <a:r>
              <a:rPr lang="zh-CN" altLang="en-US" dirty="0"/>
              <a:t>控制框图</a:t>
            </a:r>
          </a:p>
        </p:txBody>
      </p:sp>
      <p:pic>
        <p:nvPicPr>
          <p:cNvPr id="6" name="图片 5">
            <a:extLst>
              <a:ext uri="{FF2B5EF4-FFF2-40B4-BE49-F238E27FC236}">
                <a16:creationId xmlns:a16="http://schemas.microsoft.com/office/drawing/2014/main" id="{56EFDBF3-55C8-435D-BF30-3AA5007B9CAF}"/>
              </a:ext>
            </a:extLst>
          </p:cNvPr>
          <p:cNvPicPr>
            <a:picLocks noChangeAspect="1"/>
          </p:cNvPicPr>
          <p:nvPr/>
        </p:nvPicPr>
        <p:blipFill>
          <a:blip r:embed="rId2"/>
          <a:stretch>
            <a:fillRect/>
          </a:stretch>
        </p:blipFill>
        <p:spPr>
          <a:xfrm>
            <a:off x="3505898" y="2230650"/>
            <a:ext cx="6062510" cy="2986116"/>
          </a:xfrm>
          <a:prstGeom prst="rect">
            <a:avLst/>
          </a:prstGeom>
        </p:spPr>
      </p:pic>
      <p:pic>
        <p:nvPicPr>
          <p:cNvPr id="9" name="图片 8">
            <a:extLst>
              <a:ext uri="{FF2B5EF4-FFF2-40B4-BE49-F238E27FC236}">
                <a16:creationId xmlns:a16="http://schemas.microsoft.com/office/drawing/2014/main" id="{519893CB-7DCC-43CD-836F-8D238D68A72D}"/>
              </a:ext>
            </a:extLst>
          </p:cNvPr>
          <p:cNvPicPr>
            <a:picLocks noChangeAspect="1"/>
          </p:cNvPicPr>
          <p:nvPr/>
        </p:nvPicPr>
        <p:blipFill>
          <a:blip r:embed="rId3"/>
          <a:stretch>
            <a:fillRect/>
          </a:stretch>
        </p:blipFill>
        <p:spPr>
          <a:xfrm>
            <a:off x="9581959" y="2994145"/>
            <a:ext cx="2373695" cy="1734251"/>
          </a:xfrm>
          <a:prstGeom prst="rect">
            <a:avLst/>
          </a:prstGeom>
        </p:spPr>
      </p:pic>
      <p:cxnSp>
        <p:nvCxnSpPr>
          <p:cNvPr id="11" name="直接连接符 10">
            <a:extLst>
              <a:ext uri="{FF2B5EF4-FFF2-40B4-BE49-F238E27FC236}">
                <a16:creationId xmlns:a16="http://schemas.microsoft.com/office/drawing/2014/main" id="{BB2366AE-EA7E-437F-8EFA-513640F04946}"/>
              </a:ext>
            </a:extLst>
          </p:cNvPr>
          <p:cNvCxnSpPr/>
          <p:nvPr/>
        </p:nvCxnSpPr>
        <p:spPr>
          <a:xfrm>
            <a:off x="2908453" y="3569465"/>
            <a:ext cx="495759"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BE32C323-85DD-4C8C-AB7C-F61CACB318D7}"/>
              </a:ext>
            </a:extLst>
          </p:cNvPr>
          <p:cNvCxnSpPr/>
          <p:nvPr/>
        </p:nvCxnSpPr>
        <p:spPr>
          <a:xfrm>
            <a:off x="2908452" y="4228641"/>
            <a:ext cx="495759"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6E52F875-F989-4D30-94D6-26E01F7DCDE7}"/>
              </a:ext>
            </a:extLst>
          </p:cNvPr>
          <p:cNvCxnSpPr>
            <a:cxnSpLocks/>
          </p:cNvCxnSpPr>
          <p:nvPr/>
        </p:nvCxnSpPr>
        <p:spPr>
          <a:xfrm flipV="1">
            <a:off x="3404210" y="3327095"/>
            <a:ext cx="0" cy="264404"/>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A1BEBC2-228E-4EE5-B36F-DDCA7876EB19}"/>
              </a:ext>
            </a:extLst>
          </p:cNvPr>
          <p:cNvCxnSpPr>
            <a:cxnSpLocks/>
          </p:cNvCxnSpPr>
          <p:nvPr/>
        </p:nvCxnSpPr>
        <p:spPr>
          <a:xfrm flipV="1">
            <a:off x="3404210" y="3922004"/>
            <a:ext cx="0" cy="352541"/>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39217FDF-6B1C-4B2B-92AF-F836C551EA13}"/>
              </a:ext>
            </a:extLst>
          </p:cNvPr>
          <p:cNvCxnSpPr/>
          <p:nvPr/>
        </p:nvCxnSpPr>
        <p:spPr>
          <a:xfrm>
            <a:off x="3404210" y="3327095"/>
            <a:ext cx="473727"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C974A4B2-0462-4297-97B8-1507F9392380}"/>
              </a:ext>
            </a:extLst>
          </p:cNvPr>
          <p:cNvCxnSpPr/>
          <p:nvPr/>
        </p:nvCxnSpPr>
        <p:spPr>
          <a:xfrm>
            <a:off x="3404209" y="3922004"/>
            <a:ext cx="473727"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7908B02E-B954-43AD-BED2-A8C91ACA89A2}"/>
              </a:ext>
            </a:extLst>
          </p:cNvPr>
          <p:cNvCxnSpPr/>
          <p:nvPr/>
        </p:nvCxnSpPr>
        <p:spPr>
          <a:xfrm>
            <a:off x="8965892" y="3732890"/>
            <a:ext cx="473727"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DAA46B10-296C-41F3-A40E-CA532AFCDF2F}"/>
              </a:ext>
            </a:extLst>
          </p:cNvPr>
          <p:cNvCxnSpPr/>
          <p:nvPr/>
        </p:nvCxnSpPr>
        <p:spPr>
          <a:xfrm>
            <a:off x="9002613" y="4107456"/>
            <a:ext cx="473727"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id="{17929B18-AE66-431A-980E-66BBA6BE8A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16102" y="205019"/>
            <a:ext cx="1620385" cy="1856077"/>
          </a:xfrm>
          <a:prstGeom prst="rect">
            <a:avLst/>
          </a:prstGeom>
        </p:spPr>
      </p:pic>
      <p:cxnSp>
        <p:nvCxnSpPr>
          <p:cNvPr id="29" name="直接连接符 28">
            <a:extLst>
              <a:ext uri="{FF2B5EF4-FFF2-40B4-BE49-F238E27FC236}">
                <a16:creationId xmlns:a16="http://schemas.microsoft.com/office/drawing/2014/main" id="{E9BBEC43-85D4-47C2-9D74-98304077C677}"/>
              </a:ext>
            </a:extLst>
          </p:cNvPr>
          <p:cNvCxnSpPr>
            <a:cxnSpLocks/>
          </p:cNvCxnSpPr>
          <p:nvPr/>
        </p:nvCxnSpPr>
        <p:spPr>
          <a:xfrm>
            <a:off x="7798092" y="1142238"/>
            <a:ext cx="1167800"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F99767E2-6BD8-4904-8E52-293BF61E2853}"/>
              </a:ext>
            </a:extLst>
          </p:cNvPr>
          <p:cNvCxnSpPr>
            <a:cxnSpLocks/>
          </p:cNvCxnSpPr>
          <p:nvPr/>
        </p:nvCxnSpPr>
        <p:spPr>
          <a:xfrm>
            <a:off x="8965892" y="1142238"/>
            <a:ext cx="36721" cy="108841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1B30838F-C1D2-47EA-9E10-9DC8B48A2C1C}"/>
              </a:ext>
            </a:extLst>
          </p:cNvPr>
          <p:cNvSpPr txBox="1"/>
          <p:nvPr/>
        </p:nvSpPr>
        <p:spPr>
          <a:xfrm>
            <a:off x="5755658" y="5263486"/>
            <a:ext cx="1789781" cy="584775"/>
          </a:xfrm>
          <a:prstGeom prst="rect">
            <a:avLst/>
          </a:prstGeom>
          <a:noFill/>
        </p:spPr>
        <p:txBody>
          <a:bodyPr wrap="square" rtlCol="0">
            <a:spAutoFit/>
          </a:bodyPr>
          <a:lstStyle/>
          <a:p>
            <a:r>
              <a:rPr lang="zh-CN" altLang="en-US" sz="3200" dirty="0">
                <a:solidFill>
                  <a:srgbClr val="FF0000"/>
                </a:solidFill>
              </a:rPr>
              <a:t>驱动器</a:t>
            </a:r>
          </a:p>
        </p:txBody>
      </p:sp>
      <p:sp>
        <p:nvSpPr>
          <p:cNvPr id="37" name="文本框 36">
            <a:extLst>
              <a:ext uri="{FF2B5EF4-FFF2-40B4-BE49-F238E27FC236}">
                <a16:creationId xmlns:a16="http://schemas.microsoft.com/office/drawing/2014/main" id="{AF94955C-88D7-44C0-A42C-B3A1DFBEEE2A}"/>
              </a:ext>
            </a:extLst>
          </p:cNvPr>
          <p:cNvSpPr txBox="1"/>
          <p:nvPr/>
        </p:nvSpPr>
        <p:spPr>
          <a:xfrm>
            <a:off x="1271071" y="5637311"/>
            <a:ext cx="1789781" cy="584775"/>
          </a:xfrm>
          <a:prstGeom prst="rect">
            <a:avLst/>
          </a:prstGeom>
          <a:noFill/>
        </p:spPr>
        <p:txBody>
          <a:bodyPr wrap="square" rtlCol="0">
            <a:spAutoFit/>
          </a:bodyPr>
          <a:lstStyle/>
          <a:p>
            <a:r>
              <a:rPr lang="zh-CN" altLang="en-US" sz="3200" dirty="0">
                <a:solidFill>
                  <a:srgbClr val="FF0000"/>
                </a:solidFill>
              </a:rPr>
              <a:t>控制器</a:t>
            </a:r>
          </a:p>
        </p:txBody>
      </p:sp>
      <p:sp>
        <p:nvSpPr>
          <p:cNvPr id="38" name="文本框 37">
            <a:extLst>
              <a:ext uri="{FF2B5EF4-FFF2-40B4-BE49-F238E27FC236}">
                <a16:creationId xmlns:a16="http://schemas.microsoft.com/office/drawing/2014/main" id="{8FF305E9-C7D8-4150-8793-ECC29EF48FA2}"/>
              </a:ext>
            </a:extLst>
          </p:cNvPr>
          <p:cNvSpPr txBox="1"/>
          <p:nvPr/>
        </p:nvSpPr>
        <p:spPr>
          <a:xfrm>
            <a:off x="10307476" y="4728396"/>
            <a:ext cx="1789781" cy="584775"/>
          </a:xfrm>
          <a:prstGeom prst="rect">
            <a:avLst/>
          </a:prstGeom>
          <a:noFill/>
        </p:spPr>
        <p:txBody>
          <a:bodyPr wrap="square" rtlCol="0">
            <a:spAutoFit/>
          </a:bodyPr>
          <a:lstStyle/>
          <a:p>
            <a:r>
              <a:rPr lang="zh-CN" altLang="en-US" sz="3200" dirty="0">
                <a:solidFill>
                  <a:srgbClr val="FF0000"/>
                </a:solidFill>
              </a:rPr>
              <a:t>电机</a:t>
            </a:r>
          </a:p>
        </p:txBody>
      </p:sp>
      <p:sp>
        <p:nvSpPr>
          <p:cNvPr id="39" name="文本框 38">
            <a:extLst>
              <a:ext uri="{FF2B5EF4-FFF2-40B4-BE49-F238E27FC236}">
                <a16:creationId xmlns:a16="http://schemas.microsoft.com/office/drawing/2014/main" id="{06178817-4A5D-46C0-8764-C633F63FE455}"/>
              </a:ext>
            </a:extLst>
          </p:cNvPr>
          <p:cNvSpPr txBox="1"/>
          <p:nvPr/>
        </p:nvSpPr>
        <p:spPr>
          <a:xfrm>
            <a:off x="3877937" y="809282"/>
            <a:ext cx="2038166" cy="584775"/>
          </a:xfrm>
          <a:prstGeom prst="rect">
            <a:avLst/>
          </a:prstGeom>
          <a:noFill/>
        </p:spPr>
        <p:txBody>
          <a:bodyPr wrap="square" rtlCol="0">
            <a:spAutoFit/>
          </a:bodyPr>
          <a:lstStyle/>
          <a:p>
            <a:r>
              <a:rPr lang="zh-CN" altLang="en-US" sz="3200" dirty="0">
                <a:solidFill>
                  <a:srgbClr val="FF0000"/>
                </a:solidFill>
              </a:rPr>
              <a:t>电源系统</a:t>
            </a:r>
          </a:p>
        </p:txBody>
      </p:sp>
      <p:pic>
        <p:nvPicPr>
          <p:cNvPr id="21" name="图片 20">
            <a:extLst>
              <a:ext uri="{FF2B5EF4-FFF2-40B4-BE49-F238E27FC236}">
                <a16:creationId xmlns:a16="http://schemas.microsoft.com/office/drawing/2014/main" id="{B1B5B6D5-6EFC-403A-BDF9-40CDA6BF56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492307" y="2051610"/>
            <a:ext cx="3916084" cy="2931469"/>
          </a:xfrm>
          <a:prstGeom prst="rect">
            <a:avLst/>
          </a:prstGeom>
        </p:spPr>
      </p:pic>
    </p:spTree>
    <p:extLst>
      <p:ext uri="{BB962C8B-B14F-4D97-AF65-F5344CB8AC3E}">
        <p14:creationId xmlns:p14="http://schemas.microsoft.com/office/powerpoint/2010/main" val="1412869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ACD9CD-18A7-44B6-AE8C-39FE618322B8}"/>
              </a:ext>
            </a:extLst>
          </p:cNvPr>
          <p:cNvSpPr>
            <a:spLocks noGrp="1"/>
          </p:cNvSpPr>
          <p:nvPr>
            <p:ph type="title"/>
          </p:nvPr>
        </p:nvSpPr>
        <p:spPr/>
        <p:txBody>
          <a:bodyPr/>
          <a:lstStyle/>
          <a:p>
            <a:r>
              <a:rPr lang="zh-CN" altLang="en-US" dirty="0"/>
              <a:t>正转</a:t>
            </a:r>
          </a:p>
        </p:txBody>
      </p:sp>
      <p:grpSp>
        <p:nvGrpSpPr>
          <p:cNvPr id="41" name="组合 40">
            <a:extLst>
              <a:ext uri="{FF2B5EF4-FFF2-40B4-BE49-F238E27FC236}">
                <a16:creationId xmlns:a16="http://schemas.microsoft.com/office/drawing/2014/main" id="{A426D24E-59F1-45EE-8DC3-1D8807ECE19D}"/>
              </a:ext>
            </a:extLst>
          </p:cNvPr>
          <p:cNvGrpSpPr/>
          <p:nvPr/>
        </p:nvGrpSpPr>
        <p:grpSpPr>
          <a:xfrm>
            <a:off x="4581492" y="2082188"/>
            <a:ext cx="7483284" cy="3954066"/>
            <a:chOff x="525979" y="1266573"/>
            <a:chExt cx="10600602" cy="5221373"/>
          </a:xfrm>
        </p:grpSpPr>
        <p:pic>
          <p:nvPicPr>
            <p:cNvPr id="4" name="图片 3">
              <a:extLst>
                <a:ext uri="{FF2B5EF4-FFF2-40B4-BE49-F238E27FC236}">
                  <a16:creationId xmlns:a16="http://schemas.microsoft.com/office/drawing/2014/main" id="{6755E25F-8EC9-405F-A3BB-C2FBB9D27C01}"/>
                </a:ext>
              </a:extLst>
            </p:cNvPr>
            <p:cNvPicPr>
              <a:picLocks noChangeAspect="1"/>
            </p:cNvPicPr>
            <p:nvPr/>
          </p:nvPicPr>
          <p:blipFill>
            <a:blip r:embed="rId3"/>
            <a:stretch>
              <a:fillRect/>
            </a:stretch>
          </p:blipFill>
          <p:spPr>
            <a:xfrm>
              <a:off x="525979" y="1266573"/>
              <a:ext cx="10600602" cy="5221373"/>
            </a:xfrm>
            <a:prstGeom prst="rect">
              <a:avLst/>
            </a:prstGeom>
          </p:spPr>
        </p:pic>
        <p:cxnSp>
          <p:nvCxnSpPr>
            <p:cNvPr id="8" name="直接箭头连接符 7">
              <a:extLst>
                <a:ext uri="{FF2B5EF4-FFF2-40B4-BE49-F238E27FC236}">
                  <a16:creationId xmlns:a16="http://schemas.microsoft.com/office/drawing/2014/main" id="{90B1923E-40C8-4146-BAC9-525DFE4DC9FA}"/>
                </a:ext>
              </a:extLst>
            </p:cNvPr>
            <p:cNvCxnSpPr>
              <a:cxnSpLocks/>
            </p:cNvCxnSpPr>
            <p:nvPr/>
          </p:nvCxnSpPr>
          <p:spPr>
            <a:xfrm>
              <a:off x="6784554" y="3024646"/>
              <a:ext cx="0" cy="711397"/>
            </a:xfrm>
            <a:prstGeom prst="straightConnector1">
              <a:avLst/>
            </a:prstGeom>
            <a:ln w="635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307B37D6-415A-47BB-9DDC-41CA38FAFE9F}"/>
                </a:ext>
              </a:extLst>
            </p:cNvPr>
            <p:cNvCxnSpPr>
              <a:cxnSpLocks/>
            </p:cNvCxnSpPr>
            <p:nvPr/>
          </p:nvCxnSpPr>
          <p:spPr>
            <a:xfrm>
              <a:off x="7785253" y="4452248"/>
              <a:ext cx="0" cy="711397"/>
            </a:xfrm>
            <a:prstGeom prst="straightConnector1">
              <a:avLst/>
            </a:prstGeom>
            <a:ln w="635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FD39456B-6CFF-4180-809E-4A9772D751F4}"/>
                </a:ext>
              </a:extLst>
            </p:cNvPr>
            <p:cNvCxnSpPr>
              <a:cxnSpLocks/>
            </p:cNvCxnSpPr>
            <p:nvPr/>
          </p:nvCxnSpPr>
          <p:spPr>
            <a:xfrm>
              <a:off x="10462352" y="3877260"/>
              <a:ext cx="0" cy="574988"/>
            </a:xfrm>
            <a:prstGeom prst="straightConnector1">
              <a:avLst/>
            </a:prstGeom>
            <a:ln w="635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F4D1D593-9199-478A-8D73-AE24668B4BB2}"/>
                </a:ext>
              </a:extLst>
            </p:cNvPr>
            <p:cNvCxnSpPr>
              <a:cxnSpLocks/>
            </p:cNvCxnSpPr>
            <p:nvPr/>
          </p:nvCxnSpPr>
          <p:spPr>
            <a:xfrm>
              <a:off x="9404732" y="1690688"/>
              <a:ext cx="0" cy="711397"/>
            </a:xfrm>
            <a:prstGeom prst="straightConnector1">
              <a:avLst/>
            </a:prstGeom>
            <a:ln w="635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6E0912A8-0BD3-45EA-AC82-6BACB032FC38}"/>
                </a:ext>
              </a:extLst>
            </p:cNvPr>
            <p:cNvCxnSpPr>
              <a:cxnSpLocks/>
            </p:cNvCxnSpPr>
            <p:nvPr/>
          </p:nvCxnSpPr>
          <p:spPr>
            <a:xfrm flipH="1">
              <a:off x="7447403" y="2367607"/>
              <a:ext cx="1553379" cy="0"/>
            </a:xfrm>
            <a:prstGeom prst="straightConnector1">
              <a:avLst/>
            </a:prstGeom>
            <a:ln w="635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F25B81C6-DD4F-463C-8EB3-7581F4B42B6D}"/>
                </a:ext>
              </a:extLst>
            </p:cNvPr>
            <p:cNvCxnSpPr>
              <a:cxnSpLocks/>
            </p:cNvCxnSpPr>
            <p:nvPr/>
          </p:nvCxnSpPr>
          <p:spPr>
            <a:xfrm flipH="1">
              <a:off x="7137095" y="2557558"/>
              <a:ext cx="1" cy="311328"/>
            </a:xfrm>
            <a:prstGeom prst="straightConnector1">
              <a:avLst/>
            </a:prstGeom>
            <a:ln w="635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1B46986A-C778-4C12-9C59-2691CAE42324}"/>
                </a:ext>
              </a:extLst>
            </p:cNvPr>
            <p:cNvCxnSpPr>
              <a:cxnSpLocks/>
            </p:cNvCxnSpPr>
            <p:nvPr/>
          </p:nvCxnSpPr>
          <p:spPr>
            <a:xfrm flipH="1">
              <a:off x="6567888" y="2779323"/>
              <a:ext cx="433331" cy="0"/>
            </a:xfrm>
            <a:prstGeom prst="straightConnector1">
              <a:avLst/>
            </a:prstGeom>
            <a:ln w="635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1951896E-13AA-40D1-A5F8-D56132C3768A}"/>
                </a:ext>
              </a:extLst>
            </p:cNvPr>
            <p:cNvCxnSpPr>
              <a:cxnSpLocks/>
            </p:cNvCxnSpPr>
            <p:nvPr/>
          </p:nvCxnSpPr>
          <p:spPr>
            <a:xfrm>
              <a:off x="6727636" y="4015073"/>
              <a:ext cx="2599978" cy="0"/>
            </a:xfrm>
            <a:prstGeom prst="straightConnector1">
              <a:avLst/>
            </a:prstGeom>
            <a:ln w="635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B5B616EF-8615-4CE3-9E75-B56F8E32E963}"/>
                </a:ext>
              </a:extLst>
            </p:cNvPr>
            <p:cNvCxnSpPr>
              <a:cxnSpLocks/>
            </p:cNvCxnSpPr>
            <p:nvPr/>
          </p:nvCxnSpPr>
          <p:spPr>
            <a:xfrm flipH="1">
              <a:off x="7908275" y="4438375"/>
              <a:ext cx="1553379" cy="0"/>
            </a:xfrm>
            <a:prstGeom prst="straightConnector1">
              <a:avLst/>
            </a:prstGeom>
            <a:ln w="635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B9D445EC-57CF-4441-BF4B-527390EB041D}"/>
                </a:ext>
              </a:extLst>
            </p:cNvPr>
            <p:cNvCxnSpPr>
              <a:cxnSpLocks/>
            </p:cNvCxnSpPr>
            <p:nvPr/>
          </p:nvCxnSpPr>
          <p:spPr>
            <a:xfrm>
              <a:off x="7908275" y="5243861"/>
              <a:ext cx="1672726" cy="0"/>
            </a:xfrm>
            <a:prstGeom prst="straightConnector1">
              <a:avLst/>
            </a:prstGeom>
            <a:ln w="635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38967C71-C919-4731-97EC-02BFE65906E9}"/>
                </a:ext>
              </a:extLst>
            </p:cNvPr>
            <p:cNvCxnSpPr>
              <a:cxnSpLocks/>
            </p:cNvCxnSpPr>
            <p:nvPr/>
          </p:nvCxnSpPr>
          <p:spPr>
            <a:xfrm>
              <a:off x="9327614" y="5347369"/>
              <a:ext cx="0" cy="711397"/>
            </a:xfrm>
            <a:prstGeom prst="straightConnector1">
              <a:avLst/>
            </a:prstGeom>
            <a:ln w="635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pic>
        <p:nvPicPr>
          <p:cNvPr id="7" name="图片 6">
            <a:extLst>
              <a:ext uri="{FF2B5EF4-FFF2-40B4-BE49-F238E27FC236}">
                <a16:creationId xmlns:a16="http://schemas.microsoft.com/office/drawing/2014/main" id="{B4B3752B-9C33-405D-B294-04AB18DA53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223" y="2705711"/>
            <a:ext cx="4454267" cy="2710468"/>
          </a:xfrm>
          <a:prstGeom prst="rect">
            <a:avLst/>
          </a:prstGeom>
        </p:spPr>
      </p:pic>
      <p:sp>
        <p:nvSpPr>
          <p:cNvPr id="42" name="矩形: 圆角 41">
            <a:extLst>
              <a:ext uri="{FF2B5EF4-FFF2-40B4-BE49-F238E27FC236}">
                <a16:creationId xmlns:a16="http://schemas.microsoft.com/office/drawing/2014/main" id="{657B790F-DE43-40E0-A267-64C4616B60EE}"/>
              </a:ext>
            </a:extLst>
          </p:cNvPr>
          <p:cNvSpPr/>
          <p:nvPr/>
        </p:nvSpPr>
        <p:spPr>
          <a:xfrm>
            <a:off x="1339425" y="2915984"/>
            <a:ext cx="1604096" cy="2687525"/>
          </a:xfrm>
          <a:prstGeom prst="roundRect">
            <a:avLst/>
          </a:prstGeom>
          <a:solidFill>
            <a:srgbClr val="92D05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640695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ACD9CD-18A7-44B6-AE8C-39FE618322B8}"/>
              </a:ext>
            </a:extLst>
          </p:cNvPr>
          <p:cNvSpPr>
            <a:spLocks noGrp="1"/>
          </p:cNvSpPr>
          <p:nvPr>
            <p:ph type="title"/>
          </p:nvPr>
        </p:nvSpPr>
        <p:spPr/>
        <p:txBody>
          <a:bodyPr/>
          <a:lstStyle/>
          <a:p>
            <a:r>
              <a:rPr lang="zh-CN" altLang="en-US" dirty="0"/>
              <a:t>反转</a:t>
            </a:r>
          </a:p>
        </p:txBody>
      </p:sp>
      <p:grpSp>
        <p:nvGrpSpPr>
          <p:cNvPr id="6" name="组合 5">
            <a:extLst>
              <a:ext uri="{FF2B5EF4-FFF2-40B4-BE49-F238E27FC236}">
                <a16:creationId xmlns:a16="http://schemas.microsoft.com/office/drawing/2014/main" id="{74820155-6E1F-405E-B9D5-B5DACA5805AC}"/>
              </a:ext>
            </a:extLst>
          </p:cNvPr>
          <p:cNvGrpSpPr/>
          <p:nvPr/>
        </p:nvGrpSpPr>
        <p:grpSpPr>
          <a:xfrm>
            <a:off x="4802491" y="2159306"/>
            <a:ext cx="7389509" cy="3853143"/>
            <a:chOff x="465518" y="1308869"/>
            <a:chExt cx="10600602" cy="5221373"/>
          </a:xfrm>
        </p:grpSpPr>
        <p:pic>
          <p:nvPicPr>
            <p:cNvPr id="4" name="图片 3">
              <a:extLst>
                <a:ext uri="{FF2B5EF4-FFF2-40B4-BE49-F238E27FC236}">
                  <a16:creationId xmlns:a16="http://schemas.microsoft.com/office/drawing/2014/main" id="{6755E25F-8EC9-405F-A3BB-C2FBB9D27C01}"/>
                </a:ext>
              </a:extLst>
            </p:cNvPr>
            <p:cNvPicPr>
              <a:picLocks noChangeAspect="1"/>
            </p:cNvPicPr>
            <p:nvPr/>
          </p:nvPicPr>
          <p:blipFill>
            <a:blip r:embed="rId2"/>
            <a:stretch>
              <a:fillRect/>
            </a:stretch>
          </p:blipFill>
          <p:spPr>
            <a:xfrm>
              <a:off x="465518" y="1308869"/>
              <a:ext cx="10600602" cy="5221373"/>
            </a:xfrm>
            <a:prstGeom prst="rect">
              <a:avLst/>
            </a:prstGeom>
          </p:spPr>
        </p:pic>
        <p:cxnSp>
          <p:nvCxnSpPr>
            <p:cNvPr id="8" name="直接箭头连接符 7">
              <a:extLst>
                <a:ext uri="{FF2B5EF4-FFF2-40B4-BE49-F238E27FC236}">
                  <a16:creationId xmlns:a16="http://schemas.microsoft.com/office/drawing/2014/main" id="{90B1923E-40C8-4146-BAC9-525DFE4DC9FA}"/>
                </a:ext>
              </a:extLst>
            </p:cNvPr>
            <p:cNvCxnSpPr/>
            <p:nvPr/>
          </p:nvCxnSpPr>
          <p:spPr>
            <a:xfrm>
              <a:off x="7698954" y="2972316"/>
              <a:ext cx="0" cy="711397"/>
            </a:xfrm>
            <a:prstGeom prst="straightConnector1">
              <a:avLst/>
            </a:prstGeom>
            <a:ln w="635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307B37D6-415A-47BB-9DDC-41CA38FAFE9F}"/>
                </a:ext>
              </a:extLst>
            </p:cNvPr>
            <p:cNvCxnSpPr/>
            <p:nvPr/>
          </p:nvCxnSpPr>
          <p:spPr>
            <a:xfrm>
              <a:off x="6892887" y="4419197"/>
              <a:ext cx="0" cy="711397"/>
            </a:xfrm>
            <a:prstGeom prst="straightConnector1">
              <a:avLst/>
            </a:prstGeom>
            <a:ln w="635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FD39456B-6CFF-4180-809E-4A9772D751F4}"/>
                </a:ext>
              </a:extLst>
            </p:cNvPr>
            <p:cNvCxnSpPr>
              <a:cxnSpLocks/>
            </p:cNvCxnSpPr>
            <p:nvPr/>
          </p:nvCxnSpPr>
          <p:spPr>
            <a:xfrm flipV="1">
              <a:off x="10385234" y="3919556"/>
              <a:ext cx="0" cy="618085"/>
            </a:xfrm>
            <a:prstGeom prst="straightConnector1">
              <a:avLst/>
            </a:prstGeom>
            <a:ln w="635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F4D1D593-9199-478A-8D73-AE24668B4BB2}"/>
                </a:ext>
              </a:extLst>
            </p:cNvPr>
            <p:cNvCxnSpPr/>
            <p:nvPr/>
          </p:nvCxnSpPr>
          <p:spPr>
            <a:xfrm>
              <a:off x="9404732" y="1690688"/>
              <a:ext cx="0" cy="711397"/>
            </a:xfrm>
            <a:prstGeom prst="straightConnector1">
              <a:avLst/>
            </a:prstGeom>
            <a:ln w="635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6E0912A8-0BD3-45EA-AC82-6BACB032FC38}"/>
                </a:ext>
              </a:extLst>
            </p:cNvPr>
            <p:cNvCxnSpPr>
              <a:cxnSpLocks/>
            </p:cNvCxnSpPr>
            <p:nvPr/>
          </p:nvCxnSpPr>
          <p:spPr>
            <a:xfrm flipH="1">
              <a:off x="7447403" y="2367607"/>
              <a:ext cx="1553379" cy="0"/>
            </a:xfrm>
            <a:prstGeom prst="straightConnector1">
              <a:avLst/>
            </a:prstGeom>
            <a:ln w="635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F25B81C6-DD4F-463C-8EB3-7581F4B42B6D}"/>
                </a:ext>
              </a:extLst>
            </p:cNvPr>
            <p:cNvCxnSpPr>
              <a:cxnSpLocks/>
            </p:cNvCxnSpPr>
            <p:nvPr/>
          </p:nvCxnSpPr>
          <p:spPr>
            <a:xfrm flipH="1">
              <a:off x="7137095" y="2557558"/>
              <a:ext cx="1" cy="311328"/>
            </a:xfrm>
            <a:prstGeom prst="straightConnector1">
              <a:avLst/>
            </a:prstGeom>
            <a:ln w="635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1B46986A-C778-4C12-9C59-2691CAE42324}"/>
                </a:ext>
              </a:extLst>
            </p:cNvPr>
            <p:cNvCxnSpPr>
              <a:cxnSpLocks/>
            </p:cNvCxnSpPr>
            <p:nvPr/>
          </p:nvCxnSpPr>
          <p:spPr>
            <a:xfrm>
              <a:off x="7361106" y="2738208"/>
              <a:ext cx="337848" cy="0"/>
            </a:xfrm>
            <a:prstGeom prst="straightConnector1">
              <a:avLst/>
            </a:prstGeom>
            <a:ln w="635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1951896E-13AA-40D1-A5F8-D56132C3768A}"/>
                </a:ext>
              </a:extLst>
            </p:cNvPr>
            <p:cNvCxnSpPr>
              <a:cxnSpLocks/>
            </p:cNvCxnSpPr>
            <p:nvPr/>
          </p:nvCxnSpPr>
          <p:spPr>
            <a:xfrm>
              <a:off x="8053330" y="4449505"/>
              <a:ext cx="1274284" cy="0"/>
            </a:xfrm>
            <a:prstGeom prst="straightConnector1">
              <a:avLst/>
            </a:prstGeom>
            <a:ln w="635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B5B616EF-8615-4CE3-9E75-B56F8E32E963}"/>
                </a:ext>
              </a:extLst>
            </p:cNvPr>
            <p:cNvCxnSpPr>
              <a:cxnSpLocks/>
            </p:cNvCxnSpPr>
            <p:nvPr/>
          </p:nvCxnSpPr>
          <p:spPr>
            <a:xfrm flipH="1">
              <a:off x="6674383" y="4147253"/>
              <a:ext cx="2653231" cy="19561"/>
            </a:xfrm>
            <a:prstGeom prst="straightConnector1">
              <a:avLst/>
            </a:prstGeom>
            <a:ln w="635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B9D445EC-57CF-4441-BF4B-527390EB041D}"/>
                </a:ext>
              </a:extLst>
            </p:cNvPr>
            <p:cNvCxnSpPr>
              <a:cxnSpLocks/>
            </p:cNvCxnSpPr>
            <p:nvPr/>
          </p:nvCxnSpPr>
          <p:spPr>
            <a:xfrm>
              <a:off x="7908275" y="5243861"/>
              <a:ext cx="1672726" cy="0"/>
            </a:xfrm>
            <a:prstGeom prst="straightConnector1">
              <a:avLst/>
            </a:prstGeom>
            <a:ln w="635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38967C71-C919-4731-97EC-02BFE65906E9}"/>
                </a:ext>
              </a:extLst>
            </p:cNvPr>
            <p:cNvCxnSpPr/>
            <p:nvPr/>
          </p:nvCxnSpPr>
          <p:spPr>
            <a:xfrm>
              <a:off x="9327614" y="5347369"/>
              <a:ext cx="0" cy="711397"/>
            </a:xfrm>
            <a:prstGeom prst="straightConnector1">
              <a:avLst/>
            </a:prstGeom>
            <a:ln w="635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pic>
        <p:nvPicPr>
          <p:cNvPr id="19" name="图片 18">
            <a:extLst>
              <a:ext uri="{FF2B5EF4-FFF2-40B4-BE49-F238E27FC236}">
                <a16:creationId xmlns:a16="http://schemas.microsoft.com/office/drawing/2014/main" id="{EA0CE5BC-03AB-47F9-B119-DEB154CF56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01" y="2942094"/>
            <a:ext cx="4116918" cy="2505188"/>
          </a:xfrm>
          <a:prstGeom prst="rect">
            <a:avLst/>
          </a:prstGeom>
        </p:spPr>
      </p:pic>
      <p:sp>
        <p:nvSpPr>
          <p:cNvPr id="21" name="矩形: 圆角 20">
            <a:extLst>
              <a:ext uri="{FF2B5EF4-FFF2-40B4-BE49-F238E27FC236}">
                <a16:creationId xmlns:a16="http://schemas.microsoft.com/office/drawing/2014/main" id="{B01D3376-94D2-4194-8206-89C027976D12}"/>
              </a:ext>
            </a:extLst>
          </p:cNvPr>
          <p:cNvSpPr/>
          <p:nvPr/>
        </p:nvSpPr>
        <p:spPr>
          <a:xfrm>
            <a:off x="2633030" y="3080783"/>
            <a:ext cx="1558191" cy="2687525"/>
          </a:xfrm>
          <a:prstGeom prst="roundRect">
            <a:avLst/>
          </a:prstGeom>
          <a:solidFill>
            <a:srgbClr val="00B0F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179578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BA0F684A-0DB3-48E3-B489-CA4131C80813}"/>
              </a:ext>
            </a:extLst>
          </p:cNvPr>
          <p:cNvSpPr txBox="1">
            <a:spLocks/>
          </p:cNvSpPr>
          <p:nvPr/>
        </p:nvSpPr>
        <p:spPr>
          <a:xfrm>
            <a:off x="267663" y="306414"/>
            <a:ext cx="5703479" cy="109710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t>成品</a:t>
            </a:r>
            <a:r>
              <a:rPr lang="en-US" altLang="zh-CN" dirty="0"/>
              <a:t>——</a:t>
            </a:r>
            <a:r>
              <a:rPr lang="zh-CN" altLang="en-US" dirty="0"/>
              <a:t>电机控制盒</a:t>
            </a:r>
          </a:p>
        </p:txBody>
      </p:sp>
      <p:pic>
        <p:nvPicPr>
          <p:cNvPr id="1026" name="Picture 2" descr="https://gd1.alicdn.com/imgextra/i3/2047149739/O1CN01r9RqAC2LoVtLmqX3R_!!204714973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970" y="4351664"/>
            <a:ext cx="2236423" cy="22364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gd3.alicdn.com/imgextra/i3/0/O1CN011XqGon1EOg4a3skEY_!!0-item_pic.jpg"/>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425970" y="1619480"/>
            <a:ext cx="2368627" cy="2368627"/>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rotWithShape="1">
          <a:blip r:embed="rId4">
            <a:extLst>
              <a:ext uri="{28A0092B-C50C-407E-A947-70E740481C1C}">
                <a14:useLocalDpi xmlns:a14="http://schemas.microsoft.com/office/drawing/2010/main" val="0"/>
              </a:ext>
            </a:extLst>
          </a:blip>
          <a:srcRect l="3142"/>
          <a:stretch/>
        </p:blipFill>
        <p:spPr>
          <a:xfrm>
            <a:off x="3542991" y="1139366"/>
            <a:ext cx="7293166" cy="5448721"/>
          </a:xfrm>
          <a:prstGeom prst="rect">
            <a:avLst/>
          </a:prstGeom>
        </p:spPr>
      </p:pic>
      <p:sp>
        <p:nvSpPr>
          <p:cNvPr id="6" name="圆角矩形 5"/>
          <p:cNvSpPr/>
          <p:nvPr/>
        </p:nvSpPr>
        <p:spPr>
          <a:xfrm>
            <a:off x="3569465" y="2588964"/>
            <a:ext cx="3007605" cy="149829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6321847" y="1883884"/>
            <a:ext cx="1808602" cy="111270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p:cNvCxnSpPr/>
          <p:nvPr/>
        </p:nvCxnSpPr>
        <p:spPr>
          <a:xfrm>
            <a:off x="3305060" y="2203373"/>
            <a:ext cx="264405" cy="5067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934151" y="910711"/>
            <a:ext cx="363557" cy="2585323"/>
          </a:xfrm>
          <a:prstGeom prst="rect">
            <a:avLst/>
          </a:prstGeom>
          <a:noFill/>
        </p:spPr>
        <p:txBody>
          <a:bodyPr wrap="square" rtlCol="0">
            <a:spAutoFit/>
          </a:bodyPr>
          <a:lstStyle/>
          <a:p>
            <a:r>
              <a:rPr lang="en-US" altLang="zh-CN" dirty="0">
                <a:solidFill>
                  <a:srgbClr val="FF0000"/>
                </a:solidFill>
              </a:rPr>
              <a:t>H</a:t>
            </a:r>
            <a:r>
              <a:rPr lang="zh-CN" altLang="en-US" dirty="0">
                <a:solidFill>
                  <a:srgbClr val="FF0000"/>
                </a:solidFill>
              </a:rPr>
              <a:t>桥与半桥驱动芯片</a:t>
            </a:r>
          </a:p>
        </p:txBody>
      </p:sp>
      <p:cxnSp>
        <p:nvCxnSpPr>
          <p:cNvPr id="14" name="直接箭头连接符 13"/>
          <p:cNvCxnSpPr/>
          <p:nvPr/>
        </p:nvCxnSpPr>
        <p:spPr>
          <a:xfrm>
            <a:off x="6250251" y="1014433"/>
            <a:ext cx="326819" cy="86945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412967" y="375430"/>
            <a:ext cx="1894891" cy="646331"/>
          </a:xfrm>
          <a:prstGeom prst="rect">
            <a:avLst/>
          </a:prstGeom>
          <a:noFill/>
        </p:spPr>
        <p:txBody>
          <a:bodyPr wrap="square" rtlCol="0">
            <a:spAutoFit/>
          </a:bodyPr>
          <a:lstStyle/>
          <a:p>
            <a:r>
              <a:rPr lang="zh-CN" altLang="en-US" dirty="0">
                <a:solidFill>
                  <a:srgbClr val="FF0000"/>
                </a:solidFill>
              </a:rPr>
              <a:t>单片机产生</a:t>
            </a:r>
            <a:r>
              <a:rPr lang="en-US" altLang="zh-CN" dirty="0">
                <a:solidFill>
                  <a:srgbClr val="FF0000"/>
                </a:solidFill>
              </a:rPr>
              <a:t>PWM</a:t>
            </a:r>
            <a:r>
              <a:rPr lang="zh-CN" altLang="en-US" dirty="0">
                <a:solidFill>
                  <a:srgbClr val="FF0000"/>
                </a:solidFill>
              </a:rPr>
              <a:t>与外部通信</a:t>
            </a:r>
          </a:p>
        </p:txBody>
      </p:sp>
      <p:sp>
        <p:nvSpPr>
          <p:cNvPr id="12" name="矩形 11"/>
          <p:cNvSpPr/>
          <p:nvPr/>
        </p:nvSpPr>
        <p:spPr>
          <a:xfrm>
            <a:off x="10882831" y="1516906"/>
            <a:ext cx="1415681" cy="923330"/>
          </a:xfrm>
          <a:prstGeom prst="rect">
            <a:avLst/>
          </a:prstGeom>
        </p:spPr>
        <p:txBody>
          <a:bodyPr wrap="square">
            <a:spAutoFit/>
          </a:bodyPr>
          <a:lstStyle/>
          <a:p>
            <a:r>
              <a:rPr lang="zh-CN" altLang="en-US" dirty="0">
                <a:solidFill>
                  <a:srgbClr val="FF0000"/>
                </a:solidFill>
              </a:rPr>
              <a:t>多种通信串口、</a:t>
            </a:r>
            <a:r>
              <a:rPr lang="en-US" altLang="zh-CN" dirty="0">
                <a:solidFill>
                  <a:srgbClr val="FF0000"/>
                </a:solidFill>
              </a:rPr>
              <a:t>CAN</a:t>
            </a:r>
            <a:r>
              <a:rPr lang="zh-CN" altLang="en-US" dirty="0">
                <a:solidFill>
                  <a:srgbClr val="FF0000"/>
                </a:solidFill>
              </a:rPr>
              <a:t>、</a:t>
            </a:r>
            <a:r>
              <a:rPr lang="en-US" altLang="zh-CN" dirty="0">
                <a:solidFill>
                  <a:srgbClr val="FF0000"/>
                </a:solidFill>
              </a:rPr>
              <a:t>485</a:t>
            </a:r>
            <a:r>
              <a:rPr lang="zh-CN" altLang="en-US" dirty="0">
                <a:solidFill>
                  <a:srgbClr val="FF0000"/>
                </a:solidFill>
              </a:rPr>
              <a:t>等</a:t>
            </a:r>
            <a:endParaRPr lang="zh-CN" altLang="en-US" dirty="0"/>
          </a:p>
        </p:txBody>
      </p:sp>
      <p:sp>
        <p:nvSpPr>
          <p:cNvPr id="13" name="矩形 12"/>
          <p:cNvSpPr/>
          <p:nvPr/>
        </p:nvSpPr>
        <p:spPr>
          <a:xfrm>
            <a:off x="10964839" y="2803793"/>
            <a:ext cx="1312272" cy="646331"/>
          </a:xfrm>
          <a:prstGeom prst="rect">
            <a:avLst/>
          </a:prstGeom>
        </p:spPr>
        <p:txBody>
          <a:bodyPr wrap="square">
            <a:spAutoFit/>
          </a:bodyPr>
          <a:lstStyle/>
          <a:p>
            <a:r>
              <a:rPr lang="zh-CN" altLang="en-US" dirty="0">
                <a:solidFill>
                  <a:srgbClr val="FF0000"/>
                </a:solidFill>
              </a:rPr>
              <a:t>过流过压堵转保护</a:t>
            </a:r>
            <a:endParaRPr lang="zh-CN" altLang="en-US" dirty="0"/>
          </a:p>
        </p:txBody>
      </p:sp>
      <p:sp>
        <p:nvSpPr>
          <p:cNvPr id="16" name="矩形 15"/>
          <p:cNvSpPr/>
          <p:nvPr/>
        </p:nvSpPr>
        <p:spPr>
          <a:xfrm>
            <a:off x="10849008" y="4351664"/>
            <a:ext cx="1543934" cy="1754326"/>
          </a:xfrm>
          <a:prstGeom prst="rect">
            <a:avLst/>
          </a:prstGeom>
        </p:spPr>
        <p:txBody>
          <a:bodyPr wrap="square">
            <a:spAutoFit/>
          </a:bodyPr>
          <a:lstStyle/>
          <a:p>
            <a:r>
              <a:rPr lang="zh-CN" altLang="en-US" dirty="0">
                <a:solidFill>
                  <a:srgbClr val="FF0000"/>
                </a:solidFill>
              </a:rPr>
              <a:t>多种外部控制信号</a:t>
            </a:r>
            <a:r>
              <a:rPr lang="en-US" altLang="zh-CN" dirty="0">
                <a:solidFill>
                  <a:srgbClr val="FF0000"/>
                </a:solidFill>
              </a:rPr>
              <a:t>CAN</a:t>
            </a:r>
            <a:r>
              <a:rPr lang="zh-CN" altLang="en-US" dirty="0">
                <a:solidFill>
                  <a:srgbClr val="FF0000"/>
                </a:solidFill>
              </a:rPr>
              <a:t>、</a:t>
            </a:r>
            <a:r>
              <a:rPr lang="en-US" altLang="zh-CN" dirty="0">
                <a:solidFill>
                  <a:srgbClr val="FF0000"/>
                </a:solidFill>
              </a:rPr>
              <a:t>485</a:t>
            </a:r>
            <a:r>
              <a:rPr lang="zh-CN" altLang="en-US" dirty="0">
                <a:solidFill>
                  <a:srgbClr val="FF0000"/>
                </a:solidFill>
              </a:rPr>
              <a:t>、串口、脉冲与方向信号、信号隔离保护</a:t>
            </a:r>
            <a:endParaRPr lang="zh-CN" altLang="en-US" dirty="0"/>
          </a:p>
        </p:txBody>
      </p:sp>
    </p:spTree>
    <p:extLst>
      <p:ext uri="{BB962C8B-B14F-4D97-AF65-F5344CB8AC3E}">
        <p14:creationId xmlns:p14="http://schemas.microsoft.com/office/powerpoint/2010/main" val="2410512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1A2294-2CA6-4757-9992-63F1A38845C5}"/>
              </a:ext>
            </a:extLst>
          </p:cNvPr>
          <p:cNvSpPr>
            <a:spLocks noGrp="1"/>
          </p:cNvSpPr>
          <p:nvPr>
            <p:ph type="title"/>
          </p:nvPr>
        </p:nvSpPr>
        <p:spPr>
          <a:xfrm>
            <a:off x="0" y="-17012"/>
            <a:ext cx="10515600" cy="1325563"/>
          </a:xfrm>
        </p:spPr>
        <p:txBody>
          <a:bodyPr/>
          <a:lstStyle/>
          <a:p>
            <a:r>
              <a:rPr lang="zh-CN" altLang="en-US" dirty="0"/>
              <a:t>直流电机的分类</a:t>
            </a:r>
          </a:p>
        </p:txBody>
      </p:sp>
      <p:sp>
        <p:nvSpPr>
          <p:cNvPr id="6" name="矩形: 圆角 5">
            <a:extLst>
              <a:ext uri="{FF2B5EF4-FFF2-40B4-BE49-F238E27FC236}">
                <a16:creationId xmlns:a16="http://schemas.microsoft.com/office/drawing/2014/main" id="{45D9BA37-25FD-4720-AD42-04BEAE86E208}"/>
              </a:ext>
            </a:extLst>
          </p:cNvPr>
          <p:cNvSpPr/>
          <p:nvPr/>
        </p:nvSpPr>
        <p:spPr>
          <a:xfrm>
            <a:off x="561456" y="3529075"/>
            <a:ext cx="1178805" cy="1057619"/>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直流电机</a:t>
            </a:r>
          </a:p>
        </p:txBody>
      </p:sp>
      <p:sp>
        <p:nvSpPr>
          <p:cNvPr id="8" name="矩形: 圆角 7">
            <a:extLst>
              <a:ext uri="{FF2B5EF4-FFF2-40B4-BE49-F238E27FC236}">
                <a16:creationId xmlns:a16="http://schemas.microsoft.com/office/drawing/2014/main" id="{B7B02B5F-F20B-45B9-9B65-92E243A799E6}"/>
              </a:ext>
            </a:extLst>
          </p:cNvPr>
          <p:cNvSpPr/>
          <p:nvPr/>
        </p:nvSpPr>
        <p:spPr>
          <a:xfrm>
            <a:off x="2504554" y="2700367"/>
            <a:ext cx="1178805" cy="1057619"/>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直流有刷电机</a:t>
            </a:r>
          </a:p>
        </p:txBody>
      </p:sp>
      <p:sp>
        <p:nvSpPr>
          <p:cNvPr id="9" name="矩形: 圆角 8">
            <a:extLst>
              <a:ext uri="{FF2B5EF4-FFF2-40B4-BE49-F238E27FC236}">
                <a16:creationId xmlns:a16="http://schemas.microsoft.com/office/drawing/2014/main" id="{E56A81F9-31DD-4F1D-AC2D-D869BBDBAE2B}"/>
              </a:ext>
            </a:extLst>
          </p:cNvPr>
          <p:cNvSpPr/>
          <p:nvPr/>
        </p:nvSpPr>
        <p:spPr>
          <a:xfrm>
            <a:off x="2504556" y="4193778"/>
            <a:ext cx="1178805" cy="1057619"/>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直流无刷电机</a:t>
            </a:r>
          </a:p>
        </p:txBody>
      </p:sp>
      <p:cxnSp>
        <p:nvCxnSpPr>
          <p:cNvPr id="18" name="直接连接符 17">
            <a:extLst>
              <a:ext uri="{FF2B5EF4-FFF2-40B4-BE49-F238E27FC236}">
                <a16:creationId xmlns:a16="http://schemas.microsoft.com/office/drawing/2014/main" id="{658389FF-5ABD-4FBB-897C-C95452F49E9E}"/>
              </a:ext>
            </a:extLst>
          </p:cNvPr>
          <p:cNvCxnSpPr/>
          <p:nvPr/>
        </p:nvCxnSpPr>
        <p:spPr>
          <a:xfrm>
            <a:off x="2107184" y="3098728"/>
            <a:ext cx="0" cy="168848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E158D860-17A0-41CA-9C97-7FB94E4CD32E}"/>
              </a:ext>
            </a:extLst>
          </p:cNvPr>
          <p:cNvCxnSpPr/>
          <p:nvPr/>
        </p:nvCxnSpPr>
        <p:spPr>
          <a:xfrm>
            <a:off x="1702161" y="3950604"/>
            <a:ext cx="42705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E3090E1C-1111-4F09-94F7-94A76AFB2784}"/>
              </a:ext>
            </a:extLst>
          </p:cNvPr>
          <p:cNvCxnSpPr/>
          <p:nvPr/>
        </p:nvCxnSpPr>
        <p:spPr>
          <a:xfrm>
            <a:off x="2077497" y="3106360"/>
            <a:ext cx="42705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5AA59790-BE4A-478B-97CD-828E735AD355}"/>
              </a:ext>
            </a:extLst>
          </p:cNvPr>
          <p:cNvCxnSpPr/>
          <p:nvPr/>
        </p:nvCxnSpPr>
        <p:spPr>
          <a:xfrm>
            <a:off x="2107184" y="4744048"/>
            <a:ext cx="42705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29" name="图片 28">
            <a:extLst>
              <a:ext uri="{FF2B5EF4-FFF2-40B4-BE49-F238E27FC236}">
                <a16:creationId xmlns:a16="http://schemas.microsoft.com/office/drawing/2014/main" id="{D90FE19F-AD8C-4A8A-8B3E-1BB384932C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98545" y="2608814"/>
            <a:ext cx="1672865" cy="1347679"/>
          </a:xfrm>
          <a:prstGeom prst="rect">
            <a:avLst/>
          </a:prstGeom>
        </p:spPr>
      </p:pic>
      <p:pic>
        <p:nvPicPr>
          <p:cNvPr id="3" name="图片 2"/>
          <p:cNvPicPr>
            <a:picLocks noChangeAspect="1"/>
          </p:cNvPicPr>
          <p:nvPr/>
        </p:nvPicPr>
        <p:blipFill>
          <a:blip r:embed="rId3"/>
          <a:stretch>
            <a:fillRect/>
          </a:stretch>
        </p:blipFill>
        <p:spPr>
          <a:xfrm>
            <a:off x="3785694" y="2552135"/>
            <a:ext cx="1794027" cy="1398469"/>
          </a:xfrm>
          <a:prstGeom prst="rect">
            <a:avLst/>
          </a:prstGeom>
        </p:spPr>
      </p:pic>
      <p:pic>
        <p:nvPicPr>
          <p:cNvPr id="4" name="图片 3"/>
          <p:cNvPicPr>
            <a:picLocks noChangeAspect="1"/>
          </p:cNvPicPr>
          <p:nvPr/>
        </p:nvPicPr>
        <p:blipFill>
          <a:blip r:embed="rId4"/>
          <a:stretch>
            <a:fillRect/>
          </a:stretch>
        </p:blipFill>
        <p:spPr>
          <a:xfrm>
            <a:off x="7376755" y="2703252"/>
            <a:ext cx="1684405" cy="1272263"/>
          </a:xfrm>
          <a:prstGeom prst="rect">
            <a:avLst/>
          </a:prstGeom>
        </p:spPr>
      </p:pic>
      <p:pic>
        <p:nvPicPr>
          <p:cNvPr id="12" name="图片 11"/>
          <p:cNvPicPr>
            <a:picLocks noChangeAspect="1"/>
          </p:cNvPicPr>
          <p:nvPr/>
        </p:nvPicPr>
        <p:blipFill>
          <a:blip r:embed="rId5"/>
          <a:stretch>
            <a:fillRect/>
          </a:stretch>
        </p:blipFill>
        <p:spPr>
          <a:xfrm>
            <a:off x="7520524" y="1886357"/>
            <a:ext cx="1515499" cy="722457"/>
          </a:xfrm>
          <a:prstGeom prst="rect">
            <a:avLst/>
          </a:prstGeom>
        </p:spPr>
      </p:pic>
      <p:pic>
        <p:nvPicPr>
          <p:cNvPr id="20" name="图片 19"/>
          <p:cNvPicPr>
            <a:picLocks noChangeAspect="1"/>
          </p:cNvPicPr>
          <p:nvPr/>
        </p:nvPicPr>
        <p:blipFill>
          <a:blip r:embed="rId6"/>
          <a:stretch>
            <a:fillRect/>
          </a:stretch>
        </p:blipFill>
        <p:spPr>
          <a:xfrm>
            <a:off x="9310274" y="1467408"/>
            <a:ext cx="933333" cy="2590476"/>
          </a:xfrm>
          <a:prstGeom prst="rect">
            <a:avLst/>
          </a:prstGeom>
        </p:spPr>
      </p:pic>
      <p:pic>
        <p:nvPicPr>
          <p:cNvPr id="21" name="图片 20"/>
          <p:cNvPicPr>
            <a:picLocks noChangeAspect="1"/>
          </p:cNvPicPr>
          <p:nvPr/>
        </p:nvPicPr>
        <p:blipFill>
          <a:blip r:embed="rId7"/>
          <a:stretch>
            <a:fillRect/>
          </a:stretch>
        </p:blipFill>
        <p:spPr>
          <a:xfrm>
            <a:off x="3785694" y="4162821"/>
            <a:ext cx="2559509" cy="1495539"/>
          </a:xfrm>
          <a:prstGeom prst="rect">
            <a:avLst/>
          </a:prstGeom>
        </p:spPr>
      </p:pic>
      <p:pic>
        <p:nvPicPr>
          <p:cNvPr id="31" name="图片 30"/>
          <p:cNvPicPr>
            <a:picLocks noChangeAspect="1"/>
          </p:cNvPicPr>
          <p:nvPr/>
        </p:nvPicPr>
        <p:blipFill>
          <a:blip r:embed="rId8"/>
          <a:stretch>
            <a:fillRect/>
          </a:stretch>
        </p:blipFill>
        <p:spPr>
          <a:xfrm>
            <a:off x="6345203" y="4373668"/>
            <a:ext cx="2030889" cy="942008"/>
          </a:xfrm>
          <a:prstGeom prst="rect">
            <a:avLst/>
          </a:prstGeom>
        </p:spPr>
      </p:pic>
      <p:pic>
        <p:nvPicPr>
          <p:cNvPr id="32" name="图片 31"/>
          <p:cNvPicPr>
            <a:picLocks noChangeAspect="1"/>
          </p:cNvPicPr>
          <p:nvPr/>
        </p:nvPicPr>
        <p:blipFill>
          <a:blip r:embed="rId9"/>
          <a:stretch>
            <a:fillRect/>
          </a:stretch>
        </p:blipFill>
        <p:spPr>
          <a:xfrm>
            <a:off x="8567420" y="4402823"/>
            <a:ext cx="1468566" cy="967444"/>
          </a:xfrm>
          <a:prstGeom prst="rect">
            <a:avLst/>
          </a:prstGeom>
        </p:spPr>
      </p:pic>
      <p:sp>
        <p:nvSpPr>
          <p:cNvPr id="33" name="圆角矩形 32"/>
          <p:cNvSpPr/>
          <p:nvPr/>
        </p:nvSpPr>
        <p:spPr>
          <a:xfrm>
            <a:off x="2383755" y="1389888"/>
            <a:ext cx="8131845" cy="2724377"/>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18771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07383" y="272534"/>
            <a:ext cx="7725192" cy="523220"/>
          </a:xfrm>
          <a:prstGeom prst="rect">
            <a:avLst/>
          </a:prstGeom>
        </p:spPr>
        <p:txBody>
          <a:bodyPr wrap="none">
            <a:spAutoFit/>
          </a:bodyPr>
          <a:lstStyle/>
          <a:p>
            <a:r>
              <a:rPr lang="zh-CN" altLang="en-US" sz="2800" dirty="0">
                <a:solidFill>
                  <a:srgbClr val="4F4F4F"/>
                </a:solidFill>
                <a:latin typeface="-apple-system"/>
              </a:rPr>
              <a:t>知识复习：左手定则、右手定则、右手螺旋定则</a:t>
            </a:r>
            <a:endParaRPr lang="zh-CN" altLang="en-US" sz="2800" dirty="0"/>
          </a:p>
        </p:txBody>
      </p:sp>
      <p:pic>
        <p:nvPicPr>
          <p:cNvPr id="1032" name="Picture 8" descr="https://timgsa.baidu.com/timg?image&amp;quality=80&amp;size=b9999_10000&amp;sec=1600863289776&amp;di=b8e9d2399248e8004c5a5add302b9b03&amp;imgtype=0&amp;src=http%3A%2F%2F5b0988e595225.cdn.sohucs.com%2Fimages%2F20180405%2F729852ba87034311aa3c80cdfbf59209.jpeg"/>
          <p:cNvPicPr>
            <a:picLocks noChangeAspect="1" noChangeArrowheads="1"/>
          </p:cNvPicPr>
          <p:nvPr/>
        </p:nvPicPr>
        <p:blipFill rotWithShape="1">
          <a:blip r:embed="rId2">
            <a:extLst>
              <a:ext uri="{28A0092B-C50C-407E-A947-70E740481C1C}">
                <a14:useLocalDpi xmlns:a14="http://schemas.microsoft.com/office/drawing/2010/main" val="0"/>
              </a:ext>
            </a:extLst>
          </a:blip>
          <a:srcRect t="9901" b="15981"/>
          <a:stretch/>
        </p:blipFill>
        <p:spPr bwMode="auto">
          <a:xfrm>
            <a:off x="494090" y="1527047"/>
            <a:ext cx="6802821" cy="285718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206799" y="4930859"/>
            <a:ext cx="3167337" cy="646331"/>
          </a:xfrm>
          <a:prstGeom prst="rect">
            <a:avLst/>
          </a:prstGeom>
        </p:spPr>
        <p:txBody>
          <a:bodyPr wrap="square">
            <a:spAutoFit/>
          </a:bodyPr>
          <a:lstStyle/>
          <a:p>
            <a:r>
              <a:rPr lang="zh-CN" altLang="en-US" dirty="0">
                <a:solidFill>
                  <a:srgbClr val="4F4F4F"/>
                </a:solidFill>
                <a:latin typeface="-apple-system"/>
              </a:rPr>
              <a:t>磁场中的载流导体，会受到力的作用，即安培力</a:t>
            </a:r>
            <a:endParaRPr lang="zh-CN" altLang="en-US" dirty="0"/>
          </a:p>
        </p:txBody>
      </p:sp>
      <p:sp>
        <p:nvSpPr>
          <p:cNvPr id="6" name="矩形 5"/>
          <p:cNvSpPr/>
          <p:nvPr/>
        </p:nvSpPr>
        <p:spPr>
          <a:xfrm>
            <a:off x="206799" y="5638723"/>
            <a:ext cx="3167337" cy="923330"/>
          </a:xfrm>
          <a:prstGeom prst="rect">
            <a:avLst/>
          </a:prstGeom>
        </p:spPr>
        <p:txBody>
          <a:bodyPr wrap="square">
            <a:spAutoFit/>
          </a:bodyPr>
          <a:lstStyle/>
          <a:p>
            <a:r>
              <a:rPr lang="zh-CN" altLang="en-US" dirty="0">
                <a:solidFill>
                  <a:srgbClr val="4F4F4F"/>
                </a:solidFill>
                <a:latin typeface="-apple-system"/>
              </a:rPr>
              <a:t>磁感线穿过左手手掌正面，手指方向为电流方向，大拇指方向为所受安培力的方向</a:t>
            </a:r>
            <a:endParaRPr lang="zh-CN" altLang="en-US" dirty="0"/>
          </a:p>
        </p:txBody>
      </p:sp>
      <p:sp>
        <p:nvSpPr>
          <p:cNvPr id="7" name="矩形 6"/>
          <p:cNvSpPr/>
          <p:nvPr/>
        </p:nvSpPr>
        <p:spPr>
          <a:xfrm>
            <a:off x="4270767" y="4792359"/>
            <a:ext cx="3026144" cy="646331"/>
          </a:xfrm>
          <a:prstGeom prst="rect">
            <a:avLst/>
          </a:prstGeom>
        </p:spPr>
        <p:txBody>
          <a:bodyPr wrap="square">
            <a:spAutoFit/>
          </a:bodyPr>
          <a:lstStyle/>
          <a:p>
            <a:r>
              <a:rPr lang="zh-CN" altLang="en-US" dirty="0">
                <a:solidFill>
                  <a:srgbClr val="4F4F4F"/>
                </a:solidFill>
                <a:latin typeface="-apple-system"/>
              </a:rPr>
              <a:t>磁场中的导体因受到力的牵引切割磁感线产生电动势</a:t>
            </a:r>
            <a:endParaRPr lang="zh-CN" altLang="en-US" dirty="0"/>
          </a:p>
        </p:txBody>
      </p:sp>
      <p:sp>
        <p:nvSpPr>
          <p:cNvPr id="8" name="矩形 7"/>
          <p:cNvSpPr/>
          <p:nvPr/>
        </p:nvSpPr>
        <p:spPr>
          <a:xfrm>
            <a:off x="4270767" y="5638723"/>
            <a:ext cx="3026144" cy="923330"/>
          </a:xfrm>
          <a:prstGeom prst="rect">
            <a:avLst/>
          </a:prstGeom>
        </p:spPr>
        <p:txBody>
          <a:bodyPr wrap="square">
            <a:spAutoFit/>
          </a:bodyPr>
          <a:lstStyle/>
          <a:p>
            <a:r>
              <a:rPr lang="zh-CN" altLang="en-US" dirty="0">
                <a:solidFill>
                  <a:srgbClr val="4F4F4F"/>
                </a:solidFill>
                <a:latin typeface="-apple-system"/>
              </a:rPr>
              <a:t>磁感线穿过右手掌心，大拇指方向为运动方向，手指方向为产生的电动势方向</a:t>
            </a:r>
            <a:endParaRPr lang="zh-CN" altLang="en-US" dirty="0"/>
          </a:p>
        </p:txBody>
      </p:sp>
      <p:pic>
        <p:nvPicPr>
          <p:cNvPr id="1040" name="Picture 16" descr="https://bbs33.djicdn.com/data/attachment/forum/201608/24/183631j36zpgrw0m6rrhgr.png@!778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583" y="1527047"/>
            <a:ext cx="3943350" cy="2867025"/>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8257746" y="5177058"/>
            <a:ext cx="3621024" cy="923330"/>
          </a:xfrm>
          <a:prstGeom prst="rect">
            <a:avLst/>
          </a:prstGeom>
        </p:spPr>
        <p:txBody>
          <a:bodyPr wrap="square">
            <a:spAutoFit/>
          </a:bodyPr>
          <a:lstStyle/>
          <a:p>
            <a:r>
              <a:rPr lang="zh-CN" altLang="en-US" dirty="0">
                <a:solidFill>
                  <a:srgbClr val="4F4F4F"/>
                </a:solidFill>
                <a:latin typeface="-apple-system"/>
              </a:rPr>
              <a:t>右手握住通电螺线管，使四指弯曲与电流方向一致，那么大拇指所指的那一端就是通电螺旋管的</a:t>
            </a:r>
            <a:r>
              <a:rPr lang="en-US" altLang="zh-CN" dirty="0">
                <a:solidFill>
                  <a:srgbClr val="4F4F4F"/>
                </a:solidFill>
                <a:latin typeface="-apple-system"/>
              </a:rPr>
              <a:t>N</a:t>
            </a:r>
            <a:r>
              <a:rPr lang="zh-CN" altLang="en-US" dirty="0">
                <a:solidFill>
                  <a:srgbClr val="4F4F4F"/>
                </a:solidFill>
                <a:latin typeface="-apple-system"/>
              </a:rPr>
              <a:t>极</a:t>
            </a:r>
            <a:endParaRPr lang="zh-CN" altLang="en-US" b="0" i="0" dirty="0">
              <a:solidFill>
                <a:srgbClr val="4F4F4F"/>
              </a:solidFill>
              <a:effectLst/>
              <a:latin typeface="-apple-system"/>
            </a:endParaRPr>
          </a:p>
        </p:txBody>
      </p:sp>
      <p:sp>
        <p:nvSpPr>
          <p:cNvPr id="11" name="文本框 10">
            <a:extLst>
              <a:ext uri="{FF2B5EF4-FFF2-40B4-BE49-F238E27FC236}">
                <a16:creationId xmlns:a16="http://schemas.microsoft.com/office/drawing/2014/main" id="{CA87E974-93E3-4AD2-9EA2-038959BBA7D6}"/>
              </a:ext>
            </a:extLst>
          </p:cNvPr>
          <p:cNvSpPr txBox="1"/>
          <p:nvPr/>
        </p:nvSpPr>
        <p:spPr>
          <a:xfrm>
            <a:off x="699941" y="4576927"/>
            <a:ext cx="1336249" cy="369332"/>
          </a:xfrm>
          <a:prstGeom prst="rect">
            <a:avLst/>
          </a:prstGeom>
          <a:noFill/>
        </p:spPr>
        <p:txBody>
          <a:bodyPr wrap="square">
            <a:spAutoFit/>
          </a:bodyPr>
          <a:lstStyle/>
          <a:p>
            <a:r>
              <a:rPr lang="zh-CN" altLang="en-US" sz="1800" dirty="0">
                <a:solidFill>
                  <a:srgbClr val="FF0000"/>
                </a:solidFill>
                <a:latin typeface="-apple-system"/>
              </a:rPr>
              <a:t>左手定则</a:t>
            </a:r>
            <a:endParaRPr lang="zh-CN" altLang="en-US" dirty="0">
              <a:solidFill>
                <a:srgbClr val="FF0000"/>
              </a:solidFill>
            </a:endParaRPr>
          </a:p>
        </p:txBody>
      </p:sp>
      <p:sp>
        <p:nvSpPr>
          <p:cNvPr id="3" name="文本框 2">
            <a:extLst>
              <a:ext uri="{FF2B5EF4-FFF2-40B4-BE49-F238E27FC236}">
                <a16:creationId xmlns:a16="http://schemas.microsoft.com/office/drawing/2014/main" id="{2EC3B116-10D0-4DA2-9770-994E8807ADDE}"/>
              </a:ext>
            </a:extLst>
          </p:cNvPr>
          <p:cNvSpPr txBox="1"/>
          <p:nvPr/>
        </p:nvSpPr>
        <p:spPr>
          <a:xfrm>
            <a:off x="4759751" y="4407660"/>
            <a:ext cx="1336249" cy="369332"/>
          </a:xfrm>
          <a:prstGeom prst="rect">
            <a:avLst/>
          </a:prstGeom>
          <a:noFill/>
        </p:spPr>
        <p:txBody>
          <a:bodyPr wrap="square">
            <a:spAutoFit/>
          </a:bodyPr>
          <a:lstStyle/>
          <a:p>
            <a:r>
              <a:rPr lang="zh-CN" altLang="en-US" sz="1800" dirty="0">
                <a:solidFill>
                  <a:srgbClr val="FF0000"/>
                </a:solidFill>
                <a:latin typeface="-apple-system"/>
              </a:rPr>
              <a:t>右手定则</a:t>
            </a:r>
            <a:endParaRPr lang="zh-CN" altLang="en-US" dirty="0">
              <a:solidFill>
                <a:srgbClr val="FF0000"/>
              </a:solidFill>
            </a:endParaRPr>
          </a:p>
        </p:txBody>
      </p:sp>
      <p:sp>
        <p:nvSpPr>
          <p:cNvPr id="10" name="文本框 9">
            <a:extLst>
              <a:ext uri="{FF2B5EF4-FFF2-40B4-BE49-F238E27FC236}">
                <a16:creationId xmlns:a16="http://schemas.microsoft.com/office/drawing/2014/main" id="{E97B2156-CCF1-461C-AD98-27ED8AE09609}"/>
              </a:ext>
            </a:extLst>
          </p:cNvPr>
          <p:cNvSpPr txBox="1"/>
          <p:nvPr/>
        </p:nvSpPr>
        <p:spPr>
          <a:xfrm>
            <a:off x="8863363" y="4558009"/>
            <a:ext cx="1968035" cy="369332"/>
          </a:xfrm>
          <a:prstGeom prst="rect">
            <a:avLst/>
          </a:prstGeom>
          <a:noFill/>
        </p:spPr>
        <p:txBody>
          <a:bodyPr wrap="square">
            <a:spAutoFit/>
          </a:bodyPr>
          <a:lstStyle/>
          <a:p>
            <a:r>
              <a:rPr lang="zh-CN" altLang="en-US" dirty="0">
                <a:solidFill>
                  <a:srgbClr val="FF0000"/>
                </a:solidFill>
                <a:latin typeface="-apple-system"/>
              </a:rPr>
              <a:t>右</a:t>
            </a:r>
            <a:r>
              <a:rPr lang="zh-CN" altLang="en-US" sz="1800" dirty="0">
                <a:solidFill>
                  <a:srgbClr val="FF0000"/>
                </a:solidFill>
                <a:latin typeface="-apple-system"/>
              </a:rPr>
              <a:t>手螺旋法则</a:t>
            </a:r>
            <a:endParaRPr lang="zh-CN" altLang="en-US" dirty="0">
              <a:solidFill>
                <a:srgbClr val="FF0000"/>
              </a:solidFill>
            </a:endParaRPr>
          </a:p>
        </p:txBody>
      </p:sp>
    </p:spTree>
    <p:extLst>
      <p:ext uri="{BB962C8B-B14F-4D97-AF65-F5344CB8AC3E}">
        <p14:creationId xmlns:p14="http://schemas.microsoft.com/office/powerpoint/2010/main" val="3561198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7">
            <a:extLst>
              <a:ext uri="{FF2B5EF4-FFF2-40B4-BE49-F238E27FC236}">
                <a16:creationId xmlns:a16="http://schemas.microsoft.com/office/drawing/2014/main" id="{E002743C-C1F0-439A-8F53-56DB217385D5}"/>
              </a:ext>
            </a:extLst>
          </p:cNvPr>
          <p:cNvPicPr>
            <a:picLocks noGrp="1" noChangeAspect="1"/>
          </p:cNvPicPr>
          <p:nvPr>
            <p:ph idx="1"/>
          </p:nvPr>
        </p:nvPicPr>
        <p:blipFill>
          <a:blip r:embed="rId2"/>
          <a:stretch>
            <a:fillRect/>
          </a:stretch>
        </p:blipFill>
        <p:spPr>
          <a:xfrm>
            <a:off x="6761119" y="1418899"/>
            <a:ext cx="5241466" cy="3757702"/>
          </a:xfrm>
          <a:prstGeom prst="rect">
            <a:avLst/>
          </a:prstGeom>
        </p:spPr>
      </p:pic>
      <p:sp>
        <p:nvSpPr>
          <p:cNvPr id="6" name="标题 1">
            <a:extLst>
              <a:ext uri="{FF2B5EF4-FFF2-40B4-BE49-F238E27FC236}">
                <a16:creationId xmlns:a16="http://schemas.microsoft.com/office/drawing/2014/main" id="{E5CFFB5D-D226-4A50-B760-CAAF226BDA73}"/>
              </a:ext>
            </a:extLst>
          </p:cNvPr>
          <p:cNvSpPr>
            <a:spLocks noGrp="1"/>
          </p:cNvSpPr>
          <p:nvPr>
            <p:ph type="title"/>
          </p:nvPr>
        </p:nvSpPr>
        <p:spPr>
          <a:xfrm>
            <a:off x="170286" y="114593"/>
            <a:ext cx="10515600" cy="1325563"/>
          </a:xfrm>
        </p:spPr>
        <p:txBody>
          <a:bodyPr/>
          <a:lstStyle/>
          <a:p>
            <a:r>
              <a:rPr lang="zh-CN" altLang="zh-CN" b="1" dirty="0"/>
              <a:t> 直流</a:t>
            </a:r>
            <a:r>
              <a:rPr lang="zh-CN" altLang="en-US" b="1" dirty="0"/>
              <a:t>有刷电机内部结构与简化模型</a:t>
            </a:r>
            <a:endParaRPr lang="zh-CN" altLang="en-US" dirty="0"/>
          </a:p>
        </p:txBody>
      </p:sp>
      <p:pic>
        <p:nvPicPr>
          <p:cNvPr id="5" name="图片 4"/>
          <p:cNvPicPr>
            <a:picLocks noChangeAspect="1"/>
          </p:cNvPicPr>
          <p:nvPr/>
        </p:nvPicPr>
        <p:blipFill>
          <a:blip r:embed="rId3"/>
          <a:stretch>
            <a:fillRect/>
          </a:stretch>
        </p:blipFill>
        <p:spPr>
          <a:xfrm>
            <a:off x="1582568" y="1248882"/>
            <a:ext cx="3931264" cy="3812135"/>
          </a:xfrm>
          <a:prstGeom prst="rect">
            <a:avLst/>
          </a:prstGeom>
        </p:spPr>
      </p:pic>
      <p:cxnSp>
        <p:nvCxnSpPr>
          <p:cNvPr id="10" name="直接箭头连接符 9"/>
          <p:cNvCxnSpPr/>
          <p:nvPr/>
        </p:nvCxnSpPr>
        <p:spPr>
          <a:xfrm flipH="1" flipV="1">
            <a:off x="3922776" y="3465576"/>
            <a:ext cx="1856887" cy="96926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H="1" flipV="1">
            <a:off x="4457700" y="3104144"/>
            <a:ext cx="1421892" cy="38721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1316737" y="3950208"/>
            <a:ext cx="2167127" cy="54864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883920" y="2631064"/>
            <a:ext cx="1800172" cy="1166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883920" y="2574445"/>
            <a:ext cx="3839538" cy="38093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309797" y="2392372"/>
            <a:ext cx="494875" cy="830997"/>
          </a:xfrm>
          <a:prstGeom prst="rect">
            <a:avLst/>
          </a:prstGeom>
          <a:noFill/>
        </p:spPr>
        <p:txBody>
          <a:bodyPr wrap="square" rtlCol="0">
            <a:spAutoFit/>
          </a:bodyPr>
          <a:lstStyle/>
          <a:p>
            <a:r>
              <a:rPr lang="zh-CN" altLang="en-US" sz="2400" dirty="0"/>
              <a:t>磁极</a:t>
            </a:r>
          </a:p>
        </p:txBody>
      </p:sp>
      <p:sp>
        <p:nvSpPr>
          <p:cNvPr id="22" name="文本框 21"/>
          <p:cNvSpPr txBox="1"/>
          <p:nvPr/>
        </p:nvSpPr>
        <p:spPr>
          <a:xfrm>
            <a:off x="518160" y="4089672"/>
            <a:ext cx="798577" cy="830997"/>
          </a:xfrm>
          <a:prstGeom prst="rect">
            <a:avLst/>
          </a:prstGeom>
          <a:noFill/>
        </p:spPr>
        <p:txBody>
          <a:bodyPr wrap="square" rtlCol="0">
            <a:spAutoFit/>
          </a:bodyPr>
          <a:lstStyle/>
          <a:p>
            <a:r>
              <a:rPr lang="zh-CN" altLang="en-US" sz="2400" dirty="0"/>
              <a:t>通电线圈</a:t>
            </a:r>
          </a:p>
        </p:txBody>
      </p:sp>
      <p:sp>
        <p:nvSpPr>
          <p:cNvPr id="23" name="文本框 22"/>
          <p:cNvSpPr txBox="1"/>
          <p:nvPr/>
        </p:nvSpPr>
        <p:spPr>
          <a:xfrm>
            <a:off x="5879592" y="3050077"/>
            <a:ext cx="494875" cy="830997"/>
          </a:xfrm>
          <a:prstGeom prst="rect">
            <a:avLst/>
          </a:prstGeom>
          <a:noFill/>
        </p:spPr>
        <p:txBody>
          <a:bodyPr wrap="square" rtlCol="0">
            <a:spAutoFit/>
          </a:bodyPr>
          <a:lstStyle/>
          <a:p>
            <a:r>
              <a:rPr lang="zh-CN" altLang="en-US" sz="2400" dirty="0"/>
              <a:t>电刷</a:t>
            </a:r>
          </a:p>
        </p:txBody>
      </p:sp>
      <p:sp>
        <p:nvSpPr>
          <p:cNvPr id="24" name="文本框 23"/>
          <p:cNvSpPr txBox="1"/>
          <p:nvPr/>
        </p:nvSpPr>
        <p:spPr>
          <a:xfrm>
            <a:off x="5824072" y="4234553"/>
            <a:ext cx="1172725" cy="461665"/>
          </a:xfrm>
          <a:prstGeom prst="rect">
            <a:avLst/>
          </a:prstGeom>
          <a:noFill/>
        </p:spPr>
        <p:txBody>
          <a:bodyPr wrap="square" rtlCol="0">
            <a:spAutoFit/>
          </a:bodyPr>
          <a:lstStyle/>
          <a:p>
            <a:r>
              <a:rPr lang="zh-CN" altLang="en-US" sz="2400" dirty="0"/>
              <a:t>换向片</a:t>
            </a:r>
          </a:p>
        </p:txBody>
      </p:sp>
    </p:spTree>
    <p:extLst>
      <p:ext uri="{BB962C8B-B14F-4D97-AF65-F5344CB8AC3E}">
        <p14:creationId xmlns:p14="http://schemas.microsoft.com/office/powerpoint/2010/main" val="2845087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5CFFB5D-D226-4A50-B760-CAAF226BDA73}"/>
              </a:ext>
            </a:extLst>
          </p:cNvPr>
          <p:cNvSpPr txBox="1">
            <a:spLocks/>
          </p:cNvSpPr>
          <p:nvPr/>
        </p:nvSpPr>
        <p:spPr>
          <a:xfrm>
            <a:off x="170286" y="11459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zh-CN" b="1" dirty="0"/>
              <a:t> 直流</a:t>
            </a:r>
            <a:r>
              <a:rPr lang="zh-CN" altLang="en-US" b="1" dirty="0"/>
              <a:t>有刷电机简化工作原理</a:t>
            </a:r>
            <a:endParaRPr lang="zh-CN" altLang="en-US" dirty="0"/>
          </a:p>
        </p:txBody>
      </p:sp>
      <p:pic>
        <p:nvPicPr>
          <p:cNvPr id="5" name="内容占位符 7">
            <a:extLst>
              <a:ext uri="{FF2B5EF4-FFF2-40B4-BE49-F238E27FC236}">
                <a16:creationId xmlns:a16="http://schemas.microsoft.com/office/drawing/2014/main" id="{E002743C-C1F0-439A-8F53-56DB217385D5}"/>
              </a:ext>
            </a:extLst>
          </p:cNvPr>
          <p:cNvPicPr>
            <a:picLocks noChangeAspect="1"/>
          </p:cNvPicPr>
          <p:nvPr/>
        </p:nvPicPr>
        <p:blipFill>
          <a:blip r:embed="rId2"/>
          <a:stretch>
            <a:fillRect/>
          </a:stretch>
        </p:blipFill>
        <p:spPr>
          <a:xfrm>
            <a:off x="3146115" y="786519"/>
            <a:ext cx="4178229" cy="2995448"/>
          </a:xfrm>
          <a:prstGeom prst="rect">
            <a:avLst/>
          </a:prstGeom>
        </p:spPr>
      </p:pic>
      <p:sp>
        <p:nvSpPr>
          <p:cNvPr id="6" name="文本框 5">
            <a:extLst>
              <a:ext uri="{FF2B5EF4-FFF2-40B4-BE49-F238E27FC236}">
                <a16:creationId xmlns:a16="http://schemas.microsoft.com/office/drawing/2014/main" id="{188CD3D7-2C94-4D1D-9254-D90F3B826A72}"/>
              </a:ext>
            </a:extLst>
          </p:cNvPr>
          <p:cNvSpPr txBox="1"/>
          <p:nvPr/>
        </p:nvSpPr>
        <p:spPr>
          <a:xfrm>
            <a:off x="564264" y="3985197"/>
            <a:ext cx="11389936" cy="1077218"/>
          </a:xfrm>
          <a:prstGeom prst="rect">
            <a:avLst/>
          </a:prstGeom>
          <a:noFill/>
        </p:spPr>
        <p:txBody>
          <a:bodyPr wrap="square" rtlCol="0">
            <a:spAutoFit/>
          </a:bodyPr>
          <a:lstStyle/>
          <a:p>
            <a:r>
              <a:rPr lang="zh-CN" altLang="en-US" sz="3200" dirty="0">
                <a:solidFill>
                  <a:srgbClr val="FF0000"/>
                </a:solidFill>
              </a:rPr>
              <a:t>根据左手定则，通电的线圈在磁场中受到安培力的作用，开始转动。电能转换为机械能。</a:t>
            </a:r>
          </a:p>
        </p:txBody>
      </p:sp>
      <p:sp>
        <p:nvSpPr>
          <p:cNvPr id="7" name="内容占位符 2">
            <a:extLst>
              <a:ext uri="{FF2B5EF4-FFF2-40B4-BE49-F238E27FC236}">
                <a16:creationId xmlns:a16="http://schemas.microsoft.com/office/drawing/2014/main" id="{A40B87CC-1B6E-435C-96B0-258FFC5C023F}"/>
              </a:ext>
            </a:extLst>
          </p:cNvPr>
          <p:cNvSpPr txBox="1">
            <a:spLocks/>
          </p:cNvSpPr>
          <p:nvPr/>
        </p:nvSpPr>
        <p:spPr>
          <a:xfrm>
            <a:off x="564264" y="5083527"/>
            <a:ext cx="10515600" cy="17744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zh-CN" sz="2000" dirty="0"/>
          </a:p>
          <a:p>
            <a:pPr marL="0" indent="0">
              <a:buNone/>
            </a:pPr>
            <a:r>
              <a:rPr lang="zh-CN" altLang="en-US" dirty="0"/>
              <a:t>有刷电机采用机械换向，磁极不动、线圈旋转。电机工作时，线圈和换向器旋转，电刷不转。线圈电流方向的交替变化是随电机转动的换相器和电刷的接触来完成的。 </a:t>
            </a:r>
            <a:endParaRPr lang="en-US" altLang="zh-CN" dirty="0"/>
          </a:p>
        </p:txBody>
      </p:sp>
      <p:cxnSp>
        <p:nvCxnSpPr>
          <p:cNvPr id="10" name="直接箭头连接符 9"/>
          <p:cNvCxnSpPr/>
          <p:nvPr/>
        </p:nvCxnSpPr>
        <p:spPr>
          <a:xfrm>
            <a:off x="2423160" y="3273552"/>
            <a:ext cx="1408176" cy="2743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32061" y="2459552"/>
            <a:ext cx="2651759" cy="830997"/>
          </a:xfrm>
          <a:prstGeom prst="rect">
            <a:avLst/>
          </a:prstGeom>
          <a:noFill/>
        </p:spPr>
        <p:txBody>
          <a:bodyPr wrap="square" rtlCol="0">
            <a:spAutoFit/>
          </a:bodyPr>
          <a:lstStyle/>
          <a:p>
            <a:r>
              <a:rPr lang="zh-CN" altLang="en-US" sz="2400" dirty="0">
                <a:solidFill>
                  <a:srgbClr val="FF0000"/>
                </a:solidFill>
              </a:rPr>
              <a:t>如何控制电机的正反转和速度？？？</a:t>
            </a:r>
          </a:p>
        </p:txBody>
      </p:sp>
    </p:spTree>
    <p:extLst>
      <p:ext uri="{BB962C8B-B14F-4D97-AF65-F5344CB8AC3E}">
        <p14:creationId xmlns:p14="http://schemas.microsoft.com/office/powerpoint/2010/main" val="236576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968" y="64272"/>
            <a:ext cx="10515600" cy="1325563"/>
          </a:xfrm>
        </p:spPr>
        <p:txBody>
          <a:bodyPr/>
          <a:lstStyle/>
          <a:p>
            <a:r>
              <a:rPr lang="zh-CN" altLang="en-US" b="1" dirty="0"/>
              <a:t>直流有刷电机的正反转</a:t>
            </a:r>
            <a:r>
              <a:rPr lang="en-US" altLang="zh-CN" b="1" dirty="0"/>
              <a:t>——H</a:t>
            </a:r>
            <a:r>
              <a:rPr lang="zh-CN" altLang="en-US" b="1" dirty="0"/>
              <a:t>桥</a:t>
            </a:r>
            <a:endParaRPr lang="zh-CN" altLang="en-US" dirty="0"/>
          </a:p>
        </p:txBody>
      </p:sp>
      <p:pic>
        <p:nvPicPr>
          <p:cNvPr id="4" name="图片 3">
            <a:extLst>
              <a:ext uri="{FF2B5EF4-FFF2-40B4-BE49-F238E27FC236}">
                <a16:creationId xmlns:a16="http://schemas.microsoft.com/office/drawing/2014/main" id="{F483ED76-11F6-4C77-9984-B6FE8ADAC9BB}"/>
              </a:ext>
            </a:extLst>
          </p:cNvPr>
          <p:cNvPicPr/>
          <p:nvPr/>
        </p:nvPicPr>
        <p:blipFill>
          <a:blip r:embed="rId2" cstate="print">
            <a:lum contrast="18000"/>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0" y="1020306"/>
            <a:ext cx="5132942" cy="4637738"/>
          </a:xfrm>
          <a:prstGeom prst="rect">
            <a:avLst/>
          </a:prstGeom>
          <a:noFill/>
          <a:ln>
            <a:noFill/>
          </a:ln>
        </p:spPr>
      </p:pic>
      <p:sp>
        <p:nvSpPr>
          <p:cNvPr id="8" name="内容占位符 2">
            <a:extLst>
              <a:ext uri="{FF2B5EF4-FFF2-40B4-BE49-F238E27FC236}">
                <a16:creationId xmlns:a16="http://schemas.microsoft.com/office/drawing/2014/main" id="{A5A6CE48-DD01-4497-8AC2-FA111E120A44}"/>
              </a:ext>
            </a:extLst>
          </p:cNvPr>
          <p:cNvSpPr>
            <a:spLocks noGrp="1"/>
          </p:cNvSpPr>
          <p:nvPr>
            <p:ph idx="1"/>
          </p:nvPr>
        </p:nvSpPr>
        <p:spPr>
          <a:xfrm>
            <a:off x="5623893" y="1325562"/>
            <a:ext cx="6466901" cy="4351338"/>
          </a:xfrm>
        </p:spPr>
        <p:txBody>
          <a:bodyPr>
            <a:normAutofit fontScale="77500" lnSpcReduction="20000"/>
          </a:bodyPr>
          <a:lstStyle/>
          <a:p>
            <a:pPr marL="0" indent="0">
              <a:buNone/>
            </a:pPr>
            <a:r>
              <a:rPr lang="en-US" altLang="zh-CN" dirty="0"/>
              <a:t>H</a:t>
            </a:r>
            <a:r>
              <a:rPr lang="zh-CN" altLang="en-US" dirty="0"/>
              <a:t>桥由</a:t>
            </a:r>
            <a:r>
              <a:rPr lang="en-US" altLang="zh-CN" dirty="0"/>
              <a:t>4</a:t>
            </a:r>
            <a:r>
              <a:rPr lang="zh-CN" altLang="en-US" dirty="0"/>
              <a:t>个开关功率管构成，形似</a:t>
            </a:r>
            <a:r>
              <a:rPr lang="en-US" altLang="zh-CN" dirty="0"/>
              <a:t>H</a:t>
            </a:r>
            <a:r>
              <a:rPr lang="zh-CN" altLang="en-US" dirty="0"/>
              <a:t>而得名</a:t>
            </a:r>
            <a:r>
              <a:rPr lang="en-US" altLang="zh-CN" dirty="0"/>
              <a:t>H</a:t>
            </a:r>
            <a:r>
              <a:rPr lang="zh-CN" altLang="en-US" dirty="0"/>
              <a:t>桥驱动</a:t>
            </a:r>
            <a:endParaRPr lang="en-US" altLang="zh-CN" dirty="0"/>
          </a:p>
          <a:p>
            <a:pPr marL="0" indent="0">
              <a:buNone/>
            </a:pPr>
            <a:r>
              <a:rPr lang="en-US" altLang="zh-CN" dirty="0"/>
              <a:t>S</a:t>
            </a:r>
            <a:r>
              <a:rPr lang="en-US" altLang="zh-CN" baseline="-25000" dirty="0"/>
              <a:t>1</a:t>
            </a:r>
            <a:r>
              <a:rPr lang="zh-CN" altLang="zh-CN" dirty="0"/>
              <a:t>、</a:t>
            </a:r>
            <a:r>
              <a:rPr lang="en-US" altLang="zh-CN" dirty="0"/>
              <a:t>S</a:t>
            </a:r>
            <a:r>
              <a:rPr lang="en-US" altLang="zh-CN" baseline="-25000" dirty="0"/>
              <a:t>2</a:t>
            </a:r>
            <a:r>
              <a:rPr lang="zh-CN" altLang="zh-CN" dirty="0"/>
              <a:t>、</a:t>
            </a:r>
            <a:r>
              <a:rPr lang="en-US" altLang="zh-CN" dirty="0"/>
              <a:t>S</a:t>
            </a:r>
            <a:r>
              <a:rPr lang="en-US" altLang="zh-CN" baseline="-25000" dirty="0"/>
              <a:t>3</a:t>
            </a:r>
            <a:r>
              <a:rPr lang="zh-CN" altLang="zh-CN" dirty="0"/>
              <a:t>和</a:t>
            </a:r>
            <a:r>
              <a:rPr lang="en-US" altLang="zh-CN" dirty="0"/>
              <a:t>S</a:t>
            </a:r>
            <a:r>
              <a:rPr lang="en-US" altLang="zh-CN" baseline="-25000" dirty="0"/>
              <a:t>4</a:t>
            </a:r>
            <a:r>
              <a:rPr lang="zh-CN" altLang="zh-CN" dirty="0"/>
              <a:t>分别代表</a:t>
            </a:r>
            <a:r>
              <a:rPr lang="en-US" altLang="zh-CN" dirty="0"/>
              <a:t>4</a:t>
            </a:r>
            <a:r>
              <a:rPr lang="zh-CN" altLang="zh-CN" dirty="0"/>
              <a:t>个具有开关性质的功</a:t>
            </a:r>
            <a:endParaRPr lang="en-US" altLang="zh-CN" dirty="0"/>
          </a:p>
          <a:p>
            <a:pPr marL="0" indent="0">
              <a:buNone/>
            </a:pPr>
            <a:r>
              <a:rPr lang="zh-CN" altLang="zh-CN" dirty="0"/>
              <a:t>率元件</a:t>
            </a:r>
            <a:r>
              <a:rPr lang="zh-CN" altLang="en-US" dirty="0"/>
              <a:t>。</a:t>
            </a:r>
            <a:endParaRPr lang="en-US" altLang="zh-CN" dirty="0"/>
          </a:p>
          <a:p>
            <a:pPr marL="0" indent="0">
              <a:buNone/>
            </a:pPr>
            <a:r>
              <a:rPr lang="zh-CN" altLang="zh-CN" dirty="0"/>
              <a:t>全桥式驱动电路的这</a:t>
            </a:r>
            <a:r>
              <a:rPr lang="en-US" altLang="zh-CN" dirty="0"/>
              <a:t>4</a:t>
            </a:r>
            <a:r>
              <a:rPr lang="zh-CN" altLang="zh-CN" dirty="0"/>
              <a:t>只开关管都应工作在</a:t>
            </a:r>
            <a:endParaRPr lang="en-US" altLang="zh-CN" dirty="0"/>
          </a:p>
          <a:p>
            <a:pPr marL="0" indent="0">
              <a:buNone/>
            </a:pPr>
            <a:r>
              <a:rPr lang="zh-CN" altLang="zh-CN" dirty="0"/>
              <a:t>饱和开关状态</a:t>
            </a:r>
            <a:r>
              <a:rPr lang="zh-CN" altLang="en-US" dirty="0"/>
              <a:t>。</a:t>
            </a:r>
            <a:endParaRPr lang="en-US" altLang="zh-CN" dirty="0"/>
          </a:p>
          <a:p>
            <a:pPr marL="0" indent="0">
              <a:buNone/>
            </a:pPr>
            <a:r>
              <a:rPr lang="en-US" altLang="zh-CN" dirty="0"/>
              <a:t>S</a:t>
            </a:r>
            <a:r>
              <a:rPr lang="en-US" altLang="zh-CN" baseline="-25000" dirty="0"/>
              <a:t>1</a:t>
            </a:r>
            <a:r>
              <a:rPr lang="zh-CN" altLang="zh-CN" dirty="0"/>
              <a:t>、</a:t>
            </a:r>
            <a:r>
              <a:rPr lang="en-US" altLang="zh-CN" dirty="0"/>
              <a:t>S</a:t>
            </a:r>
            <a:r>
              <a:rPr lang="en-US" altLang="zh-CN" baseline="-25000" dirty="0"/>
              <a:t>2</a:t>
            </a:r>
            <a:r>
              <a:rPr lang="zh-CN" altLang="zh-CN" dirty="0"/>
              <a:t>为一组，</a:t>
            </a:r>
            <a:r>
              <a:rPr lang="en-US" altLang="zh-CN" dirty="0"/>
              <a:t>S</a:t>
            </a:r>
            <a:r>
              <a:rPr lang="en-US" altLang="zh-CN" baseline="-25000" dirty="0"/>
              <a:t>3</a:t>
            </a:r>
            <a:r>
              <a:rPr lang="zh-CN" altLang="zh-CN" dirty="0"/>
              <a:t>、</a:t>
            </a:r>
            <a:r>
              <a:rPr lang="en-US" altLang="zh-CN" dirty="0"/>
              <a:t>S</a:t>
            </a:r>
            <a:r>
              <a:rPr lang="en-US" altLang="zh-CN" baseline="-25000" dirty="0"/>
              <a:t>4</a:t>
            </a:r>
            <a:r>
              <a:rPr lang="zh-CN" altLang="zh-CN" dirty="0"/>
              <a:t>为另一组。</a:t>
            </a:r>
            <a:endParaRPr lang="en-US" altLang="zh-CN" dirty="0"/>
          </a:p>
          <a:p>
            <a:pPr marL="0" indent="0">
              <a:buNone/>
            </a:pPr>
            <a:r>
              <a:rPr lang="zh-CN" altLang="zh-CN" dirty="0"/>
              <a:t>当</a:t>
            </a:r>
            <a:r>
              <a:rPr lang="en-US" altLang="zh-CN" dirty="0"/>
              <a:t>S</a:t>
            </a:r>
            <a:r>
              <a:rPr lang="en-US" altLang="zh-CN" baseline="-25000" dirty="0"/>
              <a:t>1</a:t>
            </a:r>
            <a:r>
              <a:rPr lang="zh-CN" altLang="zh-CN" dirty="0"/>
              <a:t>、</a:t>
            </a:r>
            <a:r>
              <a:rPr lang="en-US" altLang="zh-CN" dirty="0"/>
              <a:t>S</a:t>
            </a:r>
            <a:r>
              <a:rPr lang="en-US" altLang="zh-CN" baseline="-25000" dirty="0"/>
              <a:t>2</a:t>
            </a:r>
            <a:r>
              <a:rPr lang="zh-CN" altLang="zh-CN" dirty="0"/>
              <a:t>导通时，</a:t>
            </a:r>
            <a:r>
              <a:rPr lang="en-US" altLang="zh-CN" dirty="0"/>
              <a:t>S</a:t>
            </a:r>
            <a:r>
              <a:rPr lang="en-US" altLang="zh-CN" baseline="-25000" dirty="0"/>
              <a:t>3</a:t>
            </a:r>
            <a:r>
              <a:rPr lang="zh-CN" altLang="zh-CN" dirty="0"/>
              <a:t>、</a:t>
            </a:r>
            <a:r>
              <a:rPr lang="en-US" altLang="zh-CN" dirty="0"/>
              <a:t>S</a:t>
            </a:r>
            <a:r>
              <a:rPr lang="en-US" altLang="zh-CN" baseline="-25000" dirty="0"/>
              <a:t>4</a:t>
            </a:r>
            <a:r>
              <a:rPr lang="zh-CN" altLang="zh-CN" dirty="0"/>
              <a:t>断开，电机两端加</a:t>
            </a:r>
            <a:endParaRPr lang="en-US" altLang="zh-CN" dirty="0"/>
          </a:p>
          <a:p>
            <a:pPr marL="0" indent="0">
              <a:buNone/>
            </a:pPr>
            <a:r>
              <a:rPr lang="zh-CN" altLang="zh-CN" dirty="0"/>
              <a:t>上正向电压，可以实现电机的正转或反转制动；</a:t>
            </a:r>
            <a:endParaRPr lang="en-US" altLang="zh-CN" dirty="0"/>
          </a:p>
          <a:p>
            <a:pPr marL="0" indent="0">
              <a:buNone/>
            </a:pPr>
            <a:r>
              <a:rPr lang="zh-CN" altLang="zh-CN" dirty="0"/>
              <a:t>当</a:t>
            </a:r>
            <a:r>
              <a:rPr lang="en-US" altLang="zh-CN" dirty="0"/>
              <a:t>S</a:t>
            </a:r>
            <a:r>
              <a:rPr lang="en-US" altLang="zh-CN" baseline="-25000" dirty="0"/>
              <a:t>3</a:t>
            </a:r>
            <a:r>
              <a:rPr lang="zh-CN" altLang="zh-CN" dirty="0"/>
              <a:t>、</a:t>
            </a:r>
            <a:r>
              <a:rPr lang="en-US" altLang="zh-CN" dirty="0"/>
              <a:t>S</a:t>
            </a:r>
            <a:r>
              <a:rPr lang="en-US" altLang="zh-CN" baseline="-25000" dirty="0"/>
              <a:t>4</a:t>
            </a:r>
            <a:r>
              <a:rPr lang="zh-CN" altLang="zh-CN" dirty="0"/>
              <a:t>导通时，</a:t>
            </a:r>
            <a:r>
              <a:rPr lang="en-US" altLang="zh-CN" dirty="0"/>
              <a:t>S</a:t>
            </a:r>
            <a:r>
              <a:rPr lang="en-US" altLang="zh-CN" baseline="-25000" dirty="0"/>
              <a:t>1</a:t>
            </a:r>
            <a:r>
              <a:rPr lang="zh-CN" altLang="zh-CN" dirty="0"/>
              <a:t>、</a:t>
            </a:r>
            <a:r>
              <a:rPr lang="en-US" altLang="zh-CN" dirty="0"/>
              <a:t>S</a:t>
            </a:r>
            <a:r>
              <a:rPr lang="en-US" altLang="zh-CN" baseline="-25000" dirty="0"/>
              <a:t>2</a:t>
            </a:r>
            <a:r>
              <a:rPr lang="zh-CN" altLang="zh-CN" dirty="0"/>
              <a:t>断开，电动机两端加上</a:t>
            </a:r>
            <a:endParaRPr lang="en-US" altLang="zh-CN" dirty="0"/>
          </a:p>
          <a:p>
            <a:pPr marL="0" indent="0">
              <a:buNone/>
            </a:pPr>
            <a:r>
              <a:rPr lang="zh-CN" altLang="zh-CN" dirty="0"/>
              <a:t>反向电压，实现电动机反转或正转制动。</a:t>
            </a:r>
            <a:endParaRPr lang="en-US" altLang="zh-CN" dirty="0"/>
          </a:p>
          <a:p>
            <a:pPr marL="0" indent="0">
              <a:buNone/>
            </a:pPr>
            <a:r>
              <a:rPr lang="zh-CN" altLang="zh-CN" dirty="0"/>
              <a:t>两组的状态</a:t>
            </a:r>
            <a:r>
              <a:rPr lang="zh-CN" altLang="zh-CN" dirty="0">
                <a:solidFill>
                  <a:srgbClr val="FF0000"/>
                </a:solidFill>
              </a:rPr>
              <a:t>要求完全互补，一组导通时另一组</a:t>
            </a:r>
            <a:endParaRPr lang="en-US" altLang="zh-CN" dirty="0">
              <a:solidFill>
                <a:srgbClr val="FF0000"/>
              </a:solidFill>
            </a:endParaRPr>
          </a:p>
          <a:p>
            <a:pPr marL="0" indent="0">
              <a:buNone/>
            </a:pPr>
            <a:r>
              <a:rPr lang="zh-CN" altLang="zh-CN" dirty="0">
                <a:solidFill>
                  <a:srgbClr val="FF0000"/>
                </a:solidFill>
              </a:rPr>
              <a:t>必须断开。</a:t>
            </a:r>
            <a:endParaRPr lang="zh-CN" altLang="en-US" dirty="0">
              <a:solidFill>
                <a:srgbClr val="FF0000"/>
              </a:solidFill>
            </a:endParaRPr>
          </a:p>
          <a:p>
            <a:endParaRPr lang="zh-CN" altLang="en-US" dirty="0"/>
          </a:p>
        </p:txBody>
      </p:sp>
      <p:cxnSp>
        <p:nvCxnSpPr>
          <p:cNvPr id="10" name="直接箭头连接符 9">
            <a:extLst>
              <a:ext uri="{FF2B5EF4-FFF2-40B4-BE49-F238E27FC236}">
                <a16:creationId xmlns:a16="http://schemas.microsoft.com/office/drawing/2014/main" id="{14043F64-9380-49FD-A18F-9B9CB1DBC6A6}"/>
              </a:ext>
            </a:extLst>
          </p:cNvPr>
          <p:cNvCxnSpPr/>
          <p:nvPr/>
        </p:nvCxnSpPr>
        <p:spPr>
          <a:xfrm>
            <a:off x="617950" y="1744825"/>
            <a:ext cx="0" cy="1349829"/>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4675AEB-C080-4FB3-90B8-114CB94FD120}"/>
              </a:ext>
            </a:extLst>
          </p:cNvPr>
          <p:cNvCxnSpPr/>
          <p:nvPr/>
        </p:nvCxnSpPr>
        <p:spPr>
          <a:xfrm>
            <a:off x="4466050" y="3392650"/>
            <a:ext cx="0" cy="1349829"/>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AB7ADE11-E471-42AA-92C9-ABF1F922E3FC}"/>
              </a:ext>
            </a:extLst>
          </p:cNvPr>
          <p:cNvCxnSpPr>
            <a:cxnSpLocks/>
          </p:cNvCxnSpPr>
          <p:nvPr/>
        </p:nvCxnSpPr>
        <p:spPr>
          <a:xfrm flipH="1">
            <a:off x="617950" y="1581541"/>
            <a:ext cx="1475016" cy="2"/>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9E03E22F-E619-4762-947E-AD684F163FCD}"/>
              </a:ext>
            </a:extLst>
          </p:cNvPr>
          <p:cNvCxnSpPr>
            <a:cxnSpLocks/>
          </p:cNvCxnSpPr>
          <p:nvPr/>
        </p:nvCxnSpPr>
        <p:spPr>
          <a:xfrm>
            <a:off x="2322925" y="1327086"/>
            <a:ext cx="0" cy="323850"/>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F1161AED-FFA1-4651-A6DF-052CA42D9C96}"/>
              </a:ext>
            </a:extLst>
          </p:cNvPr>
          <p:cNvCxnSpPr>
            <a:cxnSpLocks/>
          </p:cNvCxnSpPr>
          <p:nvPr/>
        </p:nvCxnSpPr>
        <p:spPr>
          <a:xfrm>
            <a:off x="617950" y="3370880"/>
            <a:ext cx="3760107" cy="0"/>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9AA5CC9D-CB9F-433C-BAF0-F6CC3B4891FE}"/>
              </a:ext>
            </a:extLst>
          </p:cNvPr>
          <p:cNvCxnSpPr>
            <a:cxnSpLocks/>
          </p:cNvCxnSpPr>
          <p:nvPr/>
        </p:nvCxnSpPr>
        <p:spPr>
          <a:xfrm flipH="1" flipV="1">
            <a:off x="2781486" y="4742479"/>
            <a:ext cx="1596571" cy="2"/>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A971C654-7162-48C3-9582-79D688660B22}"/>
              </a:ext>
            </a:extLst>
          </p:cNvPr>
          <p:cNvCxnSpPr>
            <a:cxnSpLocks/>
          </p:cNvCxnSpPr>
          <p:nvPr/>
        </p:nvCxnSpPr>
        <p:spPr>
          <a:xfrm>
            <a:off x="2656300" y="4908486"/>
            <a:ext cx="0" cy="323850"/>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8CEE2A97-866B-4F5D-A2FA-4D06A048AC38}"/>
              </a:ext>
            </a:extLst>
          </p:cNvPr>
          <p:cNvCxnSpPr>
            <a:cxnSpLocks/>
          </p:cNvCxnSpPr>
          <p:nvPr/>
        </p:nvCxnSpPr>
        <p:spPr>
          <a:xfrm>
            <a:off x="2620468" y="1327086"/>
            <a:ext cx="0" cy="32385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49881195-5513-4BCB-8FC0-41D312D2B739}"/>
              </a:ext>
            </a:extLst>
          </p:cNvPr>
          <p:cNvCxnSpPr>
            <a:cxnSpLocks/>
          </p:cNvCxnSpPr>
          <p:nvPr/>
        </p:nvCxnSpPr>
        <p:spPr>
          <a:xfrm flipH="1">
            <a:off x="617950" y="3144955"/>
            <a:ext cx="3848100" cy="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6010BAF5-FB54-4650-8FCF-BBCB39450EAA}"/>
              </a:ext>
            </a:extLst>
          </p:cNvPr>
          <p:cNvCxnSpPr>
            <a:cxnSpLocks/>
          </p:cNvCxnSpPr>
          <p:nvPr/>
        </p:nvCxnSpPr>
        <p:spPr>
          <a:xfrm flipH="1">
            <a:off x="4375789" y="1740767"/>
            <a:ext cx="2268" cy="1277711"/>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51E1F3A9-D6D9-469A-BBAC-5E89DBD7D8BE}"/>
              </a:ext>
            </a:extLst>
          </p:cNvPr>
          <p:cNvCxnSpPr>
            <a:cxnSpLocks/>
          </p:cNvCxnSpPr>
          <p:nvPr/>
        </p:nvCxnSpPr>
        <p:spPr>
          <a:xfrm>
            <a:off x="2743652" y="1581541"/>
            <a:ext cx="1634405" cy="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D4A0CB5D-DA0F-49EA-8386-AC80A30FBCEC}"/>
              </a:ext>
            </a:extLst>
          </p:cNvPr>
          <p:cNvCxnSpPr>
            <a:cxnSpLocks/>
          </p:cNvCxnSpPr>
          <p:nvPr/>
        </p:nvCxnSpPr>
        <p:spPr>
          <a:xfrm flipH="1">
            <a:off x="514081" y="3288155"/>
            <a:ext cx="2268" cy="1277711"/>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6A09D7E7-1FE1-40D9-B51D-00D08B670B09}"/>
              </a:ext>
            </a:extLst>
          </p:cNvPr>
          <p:cNvCxnSpPr>
            <a:cxnSpLocks/>
          </p:cNvCxnSpPr>
          <p:nvPr/>
        </p:nvCxnSpPr>
        <p:spPr>
          <a:xfrm>
            <a:off x="514081" y="4741346"/>
            <a:ext cx="1983924" cy="1135"/>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BD7E023F-9314-4176-ACE9-0452948B48BF}"/>
              </a:ext>
            </a:extLst>
          </p:cNvPr>
          <p:cNvCxnSpPr>
            <a:cxnSpLocks/>
          </p:cNvCxnSpPr>
          <p:nvPr/>
        </p:nvCxnSpPr>
        <p:spPr>
          <a:xfrm>
            <a:off x="2420443" y="4908486"/>
            <a:ext cx="0" cy="32385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539553" y="5832948"/>
            <a:ext cx="4483865" cy="830997"/>
          </a:xfrm>
          <a:prstGeom prst="rect">
            <a:avLst/>
          </a:prstGeom>
          <a:noFill/>
        </p:spPr>
        <p:txBody>
          <a:bodyPr wrap="square" rtlCol="0">
            <a:spAutoFit/>
          </a:bodyPr>
          <a:lstStyle/>
          <a:p>
            <a:r>
              <a:rPr lang="zh-CN" altLang="en-US" sz="2400" dirty="0"/>
              <a:t>思考：如果</a:t>
            </a:r>
            <a:r>
              <a:rPr lang="en-US" altLang="zh-CN" sz="2400" dirty="0"/>
              <a:t>S</a:t>
            </a:r>
            <a:r>
              <a:rPr lang="en-US" altLang="zh-CN" sz="2400" baseline="-25000" dirty="0"/>
              <a:t>1</a:t>
            </a:r>
            <a:r>
              <a:rPr lang="zh-CN" altLang="zh-CN" sz="2400" dirty="0"/>
              <a:t>和</a:t>
            </a:r>
            <a:r>
              <a:rPr lang="en-US" altLang="zh-CN" sz="2400" dirty="0"/>
              <a:t>S</a:t>
            </a:r>
            <a:r>
              <a:rPr lang="en-US" altLang="zh-CN" sz="2400" baseline="-25000" dirty="0"/>
              <a:t>3</a:t>
            </a:r>
            <a:r>
              <a:rPr lang="zh-CN" altLang="zh-CN" sz="2400" dirty="0"/>
              <a:t> ，</a:t>
            </a:r>
            <a:r>
              <a:rPr lang="en-US" altLang="zh-CN" sz="2400" dirty="0"/>
              <a:t> S</a:t>
            </a:r>
            <a:r>
              <a:rPr lang="en-US" altLang="zh-CN" sz="2400" baseline="-25000" dirty="0"/>
              <a:t>2</a:t>
            </a:r>
            <a:r>
              <a:rPr lang="zh-CN" altLang="zh-CN" sz="2400" dirty="0"/>
              <a:t>和</a:t>
            </a:r>
            <a:r>
              <a:rPr lang="en-US" altLang="zh-CN" sz="2400" dirty="0"/>
              <a:t>S</a:t>
            </a:r>
            <a:r>
              <a:rPr lang="en-US" altLang="zh-CN" sz="2400" baseline="-25000" dirty="0"/>
              <a:t>4</a:t>
            </a:r>
            <a:r>
              <a:rPr lang="zh-CN" altLang="en-US" sz="2400" dirty="0"/>
              <a:t>同时导通会发生什么？速度如何控制</a:t>
            </a:r>
          </a:p>
        </p:txBody>
      </p:sp>
      <p:cxnSp>
        <p:nvCxnSpPr>
          <p:cNvPr id="21" name="直接箭头连接符 20">
            <a:extLst>
              <a:ext uri="{FF2B5EF4-FFF2-40B4-BE49-F238E27FC236}">
                <a16:creationId xmlns:a16="http://schemas.microsoft.com/office/drawing/2014/main" id="{C4675AEB-C080-4FB3-90B8-114CB94FD120}"/>
              </a:ext>
            </a:extLst>
          </p:cNvPr>
          <p:cNvCxnSpPr/>
          <p:nvPr/>
        </p:nvCxnSpPr>
        <p:spPr>
          <a:xfrm flipV="1">
            <a:off x="3349690" y="4123936"/>
            <a:ext cx="1250302" cy="176127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rotWithShape="1">
          <a:blip r:embed="rId4">
            <a:extLst>
              <a:ext uri="{28A0092B-C50C-407E-A947-70E740481C1C}">
                <a14:useLocalDpi xmlns:a14="http://schemas.microsoft.com/office/drawing/2010/main" val="0"/>
              </a:ext>
            </a:extLst>
          </a:blip>
          <a:srcRect l="5652" t="15321" r="4939" b="3189"/>
          <a:stretch/>
        </p:blipFill>
        <p:spPr>
          <a:xfrm>
            <a:off x="1835374" y="1767143"/>
            <a:ext cx="1641852" cy="1076426"/>
          </a:xfrm>
          <a:prstGeom prst="rect">
            <a:avLst/>
          </a:prstGeom>
        </p:spPr>
      </p:pic>
      <p:cxnSp>
        <p:nvCxnSpPr>
          <p:cNvPr id="25" name="直接箭头连接符 24">
            <a:extLst>
              <a:ext uri="{FF2B5EF4-FFF2-40B4-BE49-F238E27FC236}">
                <a16:creationId xmlns:a16="http://schemas.microsoft.com/office/drawing/2014/main" id="{C4675AEB-C080-4FB3-90B8-114CB94FD120}"/>
              </a:ext>
            </a:extLst>
          </p:cNvPr>
          <p:cNvCxnSpPr/>
          <p:nvPr/>
        </p:nvCxnSpPr>
        <p:spPr>
          <a:xfrm flipV="1">
            <a:off x="2988648" y="2419739"/>
            <a:ext cx="1611344" cy="338618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1879600" y="2511854"/>
            <a:ext cx="2446" cy="82732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3267237" y="2843569"/>
            <a:ext cx="1950" cy="49560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2495895" y="2827318"/>
            <a:ext cx="773292" cy="16251"/>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39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1000"/>
                                        <p:tgtEl>
                                          <p:spTgt spid="23"/>
                                        </p:tgtEl>
                                      </p:cBhvr>
                                    </p:animEffect>
                                    <p:anim calcmode="lin" valueType="num">
                                      <p:cBhvr>
                                        <p:cTn id="38" dur="1000" fill="hold"/>
                                        <p:tgtEl>
                                          <p:spTgt spid="23"/>
                                        </p:tgtEl>
                                        <p:attrNameLst>
                                          <p:attrName>ppt_x</p:attrName>
                                        </p:attrNameLst>
                                      </p:cBhvr>
                                      <p:tavLst>
                                        <p:tav tm="0">
                                          <p:val>
                                            <p:strVal val="#ppt_x"/>
                                          </p:val>
                                        </p:tav>
                                        <p:tav tm="100000">
                                          <p:val>
                                            <p:strVal val="#ppt_x"/>
                                          </p:val>
                                        </p:tav>
                                      </p:tavLst>
                                    </p:anim>
                                    <p:anim calcmode="lin" valueType="num">
                                      <p:cBhvr>
                                        <p:cTn id="39" dur="1000" fill="hold"/>
                                        <p:tgtEl>
                                          <p:spTgt spid="23"/>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1000"/>
                                        <p:tgtEl>
                                          <p:spTgt spid="28"/>
                                        </p:tgtEl>
                                      </p:cBhvr>
                                    </p:animEffect>
                                    <p:anim calcmode="lin" valueType="num">
                                      <p:cBhvr>
                                        <p:cTn id="43" dur="1000" fill="hold"/>
                                        <p:tgtEl>
                                          <p:spTgt spid="28"/>
                                        </p:tgtEl>
                                        <p:attrNameLst>
                                          <p:attrName>ppt_x</p:attrName>
                                        </p:attrNameLst>
                                      </p:cBhvr>
                                      <p:tavLst>
                                        <p:tav tm="0">
                                          <p:val>
                                            <p:strVal val="#ppt_x"/>
                                          </p:val>
                                        </p:tav>
                                        <p:tav tm="100000">
                                          <p:val>
                                            <p:strVal val="#ppt_x"/>
                                          </p:val>
                                        </p:tav>
                                      </p:tavLst>
                                    </p:anim>
                                    <p:anim calcmode="lin" valueType="num">
                                      <p:cBhvr>
                                        <p:cTn id="44" dur="1000" fill="hold"/>
                                        <p:tgtEl>
                                          <p:spTgt spid="28"/>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1000"/>
                                        <p:tgtEl>
                                          <p:spTgt spid="26"/>
                                        </p:tgtEl>
                                      </p:cBhvr>
                                    </p:animEffect>
                                    <p:anim calcmode="lin" valueType="num">
                                      <p:cBhvr>
                                        <p:cTn id="48" dur="1000" fill="hold"/>
                                        <p:tgtEl>
                                          <p:spTgt spid="26"/>
                                        </p:tgtEl>
                                        <p:attrNameLst>
                                          <p:attrName>ppt_x</p:attrName>
                                        </p:attrNameLst>
                                      </p:cBhvr>
                                      <p:tavLst>
                                        <p:tav tm="0">
                                          <p:val>
                                            <p:strVal val="#ppt_x"/>
                                          </p:val>
                                        </p:tav>
                                        <p:tav tm="100000">
                                          <p:val>
                                            <p:strVal val="#ppt_x"/>
                                          </p:val>
                                        </p:tav>
                                      </p:tavLst>
                                    </p:anim>
                                    <p:anim calcmode="lin" valueType="num">
                                      <p:cBhvr>
                                        <p:cTn id="49" dur="1000" fill="hold"/>
                                        <p:tgtEl>
                                          <p:spTgt spid="26"/>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1000"/>
                                        <p:tgtEl>
                                          <p:spTgt spid="24"/>
                                        </p:tgtEl>
                                      </p:cBhvr>
                                    </p:animEffect>
                                    <p:anim calcmode="lin" valueType="num">
                                      <p:cBhvr>
                                        <p:cTn id="53" dur="1000" fill="hold"/>
                                        <p:tgtEl>
                                          <p:spTgt spid="24"/>
                                        </p:tgtEl>
                                        <p:attrNameLst>
                                          <p:attrName>ppt_x</p:attrName>
                                        </p:attrNameLst>
                                      </p:cBhvr>
                                      <p:tavLst>
                                        <p:tav tm="0">
                                          <p:val>
                                            <p:strVal val="#ppt_x"/>
                                          </p:val>
                                        </p:tav>
                                        <p:tav tm="100000">
                                          <p:val>
                                            <p:strVal val="#ppt_x"/>
                                          </p:val>
                                        </p:tav>
                                      </p:tavLst>
                                    </p:anim>
                                    <p:anim calcmode="lin" valueType="num">
                                      <p:cBhvr>
                                        <p:cTn id="54" dur="1000" fill="hold"/>
                                        <p:tgtEl>
                                          <p:spTgt spid="24"/>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1000"/>
                                        <p:tgtEl>
                                          <p:spTgt spid="30"/>
                                        </p:tgtEl>
                                      </p:cBhvr>
                                    </p:animEffect>
                                    <p:anim calcmode="lin" valueType="num">
                                      <p:cBhvr>
                                        <p:cTn id="58" dur="1000" fill="hold"/>
                                        <p:tgtEl>
                                          <p:spTgt spid="30"/>
                                        </p:tgtEl>
                                        <p:attrNameLst>
                                          <p:attrName>ppt_x</p:attrName>
                                        </p:attrNameLst>
                                      </p:cBhvr>
                                      <p:tavLst>
                                        <p:tav tm="0">
                                          <p:val>
                                            <p:strVal val="#ppt_x"/>
                                          </p:val>
                                        </p:tav>
                                        <p:tav tm="100000">
                                          <p:val>
                                            <p:strVal val="#ppt_x"/>
                                          </p:val>
                                        </p:tav>
                                      </p:tavLst>
                                    </p:anim>
                                    <p:anim calcmode="lin" valueType="num">
                                      <p:cBhvr>
                                        <p:cTn id="59" dur="1000" fill="hold"/>
                                        <p:tgtEl>
                                          <p:spTgt spid="30"/>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1000"/>
                                        <p:tgtEl>
                                          <p:spTgt spid="31"/>
                                        </p:tgtEl>
                                      </p:cBhvr>
                                    </p:animEffect>
                                    <p:anim calcmode="lin" valueType="num">
                                      <p:cBhvr>
                                        <p:cTn id="63" dur="1000" fill="hold"/>
                                        <p:tgtEl>
                                          <p:spTgt spid="31"/>
                                        </p:tgtEl>
                                        <p:attrNameLst>
                                          <p:attrName>ppt_x</p:attrName>
                                        </p:attrNameLst>
                                      </p:cBhvr>
                                      <p:tavLst>
                                        <p:tav tm="0">
                                          <p:val>
                                            <p:strVal val="#ppt_x"/>
                                          </p:val>
                                        </p:tav>
                                        <p:tav tm="100000">
                                          <p:val>
                                            <p:strVal val="#ppt_x"/>
                                          </p:val>
                                        </p:tav>
                                      </p:tavLst>
                                    </p:anim>
                                    <p:anim calcmode="lin" valueType="num">
                                      <p:cBhvr>
                                        <p:cTn id="64" dur="1000" fill="hold"/>
                                        <p:tgtEl>
                                          <p:spTgt spid="31"/>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1000"/>
                                        <p:tgtEl>
                                          <p:spTgt spid="33"/>
                                        </p:tgtEl>
                                      </p:cBhvr>
                                    </p:animEffect>
                                    <p:anim calcmode="lin" valueType="num">
                                      <p:cBhvr>
                                        <p:cTn id="68" dur="1000" fill="hold"/>
                                        <p:tgtEl>
                                          <p:spTgt spid="33"/>
                                        </p:tgtEl>
                                        <p:attrNameLst>
                                          <p:attrName>ppt_x</p:attrName>
                                        </p:attrNameLst>
                                      </p:cBhvr>
                                      <p:tavLst>
                                        <p:tav tm="0">
                                          <p:val>
                                            <p:strVal val="#ppt_x"/>
                                          </p:val>
                                        </p:tav>
                                        <p:tav tm="100000">
                                          <p:val>
                                            <p:strVal val="#ppt_x"/>
                                          </p:val>
                                        </p:tav>
                                      </p:tavLst>
                                    </p:anim>
                                    <p:anim calcmode="lin" valueType="num">
                                      <p:cBhvr>
                                        <p:cTn id="69" dur="1000" fill="hold"/>
                                        <p:tgtEl>
                                          <p:spTgt spid="33"/>
                                        </p:tgtEl>
                                        <p:attrNameLst>
                                          <p:attrName>ppt_y</p:attrName>
                                        </p:attrNameLst>
                                      </p:cBhvr>
                                      <p:tavLst>
                                        <p:tav tm="0">
                                          <p:val>
                                            <p:strVal val="#ppt_y+.1"/>
                                          </p:val>
                                        </p:tav>
                                        <p:tav tm="100000">
                                          <p:val>
                                            <p:strVal val="#ppt_y"/>
                                          </p:val>
                                        </p:tav>
                                      </p:tavLst>
                                    </p:anim>
                                  </p:childTnLst>
                                </p:cTn>
                              </p:par>
                              <p:par>
                                <p:cTn id="70" presetID="2" presetClass="exit" presetSubtype="4" fill="hold" nodeType="withEffect">
                                  <p:stCondLst>
                                    <p:cond delay="0"/>
                                  </p:stCondLst>
                                  <p:childTnLst>
                                    <p:anim calcmode="lin" valueType="num">
                                      <p:cBhvr additive="base">
                                        <p:cTn id="71" dur="500"/>
                                        <p:tgtEl>
                                          <p:spTgt spid="10"/>
                                        </p:tgtEl>
                                        <p:attrNameLst>
                                          <p:attrName>ppt_x</p:attrName>
                                        </p:attrNameLst>
                                      </p:cBhvr>
                                      <p:tavLst>
                                        <p:tav tm="0">
                                          <p:val>
                                            <p:strVal val="ppt_x"/>
                                          </p:val>
                                        </p:tav>
                                        <p:tav tm="100000">
                                          <p:val>
                                            <p:strVal val="ppt_x"/>
                                          </p:val>
                                        </p:tav>
                                      </p:tavLst>
                                    </p:anim>
                                    <p:anim calcmode="lin" valueType="num">
                                      <p:cBhvr additive="base">
                                        <p:cTn id="72" dur="500"/>
                                        <p:tgtEl>
                                          <p:spTgt spid="10"/>
                                        </p:tgtEl>
                                        <p:attrNameLst>
                                          <p:attrName>ppt_y</p:attrName>
                                        </p:attrNameLst>
                                      </p:cBhvr>
                                      <p:tavLst>
                                        <p:tav tm="0">
                                          <p:val>
                                            <p:strVal val="ppt_y"/>
                                          </p:val>
                                        </p:tav>
                                        <p:tav tm="100000">
                                          <p:val>
                                            <p:strVal val="1+ppt_h/2"/>
                                          </p:val>
                                        </p:tav>
                                      </p:tavLst>
                                    </p:anim>
                                    <p:set>
                                      <p:cBhvr>
                                        <p:cTn id="73" dur="1" fill="hold">
                                          <p:stCondLst>
                                            <p:cond delay="499"/>
                                          </p:stCondLst>
                                        </p:cTn>
                                        <p:tgtEl>
                                          <p:spTgt spid="10"/>
                                        </p:tgtEl>
                                        <p:attrNameLst>
                                          <p:attrName>style.visibility</p:attrName>
                                        </p:attrNameLst>
                                      </p:cBhvr>
                                      <p:to>
                                        <p:strVal val="hidden"/>
                                      </p:to>
                                    </p:set>
                                  </p:childTnLst>
                                </p:cTn>
                              </p:par>
                              <p:par>
                                <p:cTn id="74" presetID="2" presetClass="exit" presetSubtype="4" fill="hold" nodeType="withEffect">
                                  <p:stCondLst>
                                    <p:cond delay="0"/>
                                  </p:stCondLst>
                                  <p:childTnLst>
                                    <p:anim calcmode="lin" valueType="num">
                                      <p:cBhvr additive="base">
                                        <p:cTn id="75" dur="500"/>
                                        <p:tgtEl>
                                          <p:spTgt spid="17"/>
                                        </p:tgtEl>
                                        <p:attrNameLst>
                                          <p:attrName>ppt_x</p:attrName>
                                        </p:attrNameLst>
                                      </p:cBhvr>
                                      <p:tavLst>
                                        <p:tav tm="0">
                                          <p:val>
                                            <p:strVal val="ppt_x"/>
                                          </p:val>
                                        </p:tav>
                                        <p:tav tm="100000">
                                          <p:val>
                                            <p:strVal val="ppt_x"/>
                                          </p:val>
                                        </p:tav>
                                      </p:tavLst>
                                    </p:anim>
                                    <p:anim calcmode="lin" valueType="num">
                                      <p:cBhvr additive="base">
                                        <p:cTn id="76" dur="500"/>
                                        <p:tgtEl>
                                          <p:spTgt spid="17"/>
                                        </p:tgtEl>
                                        <p:attrNameLst>
                                          <p:attrName>ppt_y</p:attrName>
                                        </p:attrNameLst>
                                      </p:cBhvr>
                                      <p:tavLst>
                                        <p:tav tm="0">
                                          <p:val>
                                            <p:strVal val="ppt_y"/>
                                          </p:val>
                                        </p:tav>
                                        <p:tav tm="100000">
                                          <p:val>
                                            <p:strVal val="1+ppt_h/2"/>
                                          </p:val>
                                        </p:tav>
                                      </p:tavLst>
                                    </p:anim>
                                    <p:set>
                                      <p:cBhvr>
                                        <p:cTn id="77" dur="1" fill="hold">
                                          <p:stCondLst>
                                            <p:cond delay="499"/>
                                          </p:stCondLst>
                                        </p:cTn>
                                        <p:tgtEl>
                                          <p:spTgt spid="17"/>
                                        </p:tgtEl>
                                        <p:attrNameLst>
                                          <p:attrName>style.visibility</p:attrName>
                                        </p:attrNameLst>
                                      </p:cBhvr>
                                      <p:to>
                                        <p:strVal val="hidden"/>
                                      </p:to>
                                    </p:set>
                                  </p:childTnLst>
                                </p:cTn>
                              </p:par>
                              <p:par>
                                <p:cTn id="78" presetID="2" presetClass="exit" presetSubtype="4" fill="hold" nodeType="withEffect">
                                  <p:stCondLst>
                                    <p:cond delay="0"/>
                                  </p:stCondLst>
                                  <p:childTnLst>
                                    <p:anim calcmode="lin" valueType="num">
                                      <p:cBhvr additive="base">
                                        <p:cTn id="79" dur="500"/>
                                        <p:tgtEl>
                                          <p:spTgt spid="11"/>
                                        </p:tgtEl>
                                        <p:attrNameLst>
                                          <p:attrName>ppt_x</p:attrName>
                                        </p:attrNameLst>
                                      </p:cBhvr>
                                      <p:tavLst>
                                        <p:tav tm="0">
                                          <p:val>
                                            <p:strVal val="ppt_x"/>
                                          </p:val>
                                        </p:tav>
                                        <p:tav tm="100000">
                                          <p:val>
                                            <p:strVal val="ppt_x"/>
                                          </p:val>
                                        </p:tav>
                                      </p:tavLst>
                                    </p:anim>
                                    <p:anim calcmode="lin" valueType="num">
                                      <p:cBhvr additive="base">
                                        <p:cTn id="80" dur="500"/>
                                        <p:tgtEl>
                                          <p:spTgt spid="11"/>
                                        </p:tgtEl>
                                        <p:attrNameLst>
                                          <p:attrName>ppt_y</p:attrName>
                                        </p:attrNameLst>
                                      </p:cBhvr>
                                      <p:tavLst>
                                        <p:tav tm="0">
                                          <p:val>
                                            <p:strVal val="ppt_y"/>
                                          </p:val>
                                        </p:tav>
                                        <p:tav tm="100000">
                                          <p:val>
                                            <p:strVal val="1+ppt_h/2"/>
                                          </p:val>
                                        </p:tav>
                                      </p:tavLst>
                                    </p:anim>
                                    <p:set>
                                      <p:cBhvr>
                                        <p:cTn id="81" dur="1" fill="hold">
                                          <p:stCondLst>
                                            <p:cond delay="499"/>
                                          </p:stCondLst>
                                        </p:cTn>
                                        <p:tgtEl>
                                          <p:spTgt spid="11"/>
                                        </p:tgtEl>
                                        <p:attrNameLst>
                                          <p:attrName>style.visibility</p:attrName>
                                        </p:attrNameLst>
                                      </p:cBhvr>
                                      <p:to>
                                        <p:strVal val="hidden"/>
                                      </p:to>
                                    </p:set>
                                  </p:childTnLst>
                                </p:cTn>
                              </p:par>
                              <p:par>
                                <p:cTn id="82" presetID="2" presetClass="exit" presetSubtype="4" fill="hold" nodeType="withEffect">
                                  <p:stCondLst>
                                    <p:cond delay="0"/>
                                  </p:stCondLst>
                                  <p:childTnLst>
                                    <p:anim calcmode="lin" valueType="num">
                                      <p:cBhvr additive="base">
                                        <p:cTn id="83" dur="500"/>
                                        <p:tgtEl>
                                          <p:spTgt spid="20"/>
                                        </p:tgtEl>
                                        <p:attrNameLst>
                                          <p:attrName>ppt_x</p:attrName>
                                        </p:attrNameLst>
                                      </p:cBhvr>
                                      <p:tavLst>
                                        <p:tav tm="0">
                                          <p:val>
                                            <p:strVal val="ppt_x"/>
                                          </p:val>
                                        </p:tav>
                                        <p:tav tm="100000">
                                          <p:val>
                                            <p:strVal val="ppt_x"/>
                                          </p:val>
                                        </p:tav>
                                      </p:tavLst>
                                    </p:anim>
                                    <p:anim calcmode="lin" valueType="num">
                                      <p:cBhvr additive="base">
                                        <p:cTn id="84" dur="500"/>
                                        <p:tgtEl>
                                          <p:spTgt spid="20"/>
                                        </p:tgtEl>
                                        <p:attrNameLst>
                                          <p:attrName>ppt_y</p:attrName>
                                        </p:attrNameLst>
                                      </p:cBhvr>
                                      <p:tavLst>
                                        <p:tav tm="0">
                                          <p:val>
                                            <p:strVal val="ppt_y"/>
                                          </p:val>
                                        </p:tav>
                                        <p:tav tm="100000">
                                          <p:val>
                                            <p:strVal val="1+ppt_h/2"/>
                                          </p:val>
                                        </p:tav>
                                      </p:tavLst>
                                    </p:anim>
                                    <p:set>
                                      <p:cBhvr>
                                        <p:cTn id="85" dur="1" fill="hold">
                                          <p:stCondLst>
                                            <p:cond delay="499"/>
                                          </p:stCondLst>
                                        </p:cTn>
                                        <p:tgtEl>
                                          <p:spTgt spid="20"/>
                                        </p:tgtEl>
                                        <p:attrNameLst>
                                          <p:attrName>style.visibility</p:attrName>
                                        </p:attrNameLst>
                                      </p:cBhvr>
                                      <p:to>
                                        <p:strVal val="hidden"/>
                                      </p:to>
                                    </p:set>
                                  </p:childTnLst>
                                </p:cTn>
                              </p:par>
                              <p:par>
                                <p:cTn id="86" presetID="2" presetClass="exit" presetSubtype="4" fill="hold" nodeType="withEffect">
                                  <p:stCondLst>
                                    <p:cond delay="0"/>
                                  </p:stCondLst>
                                  <p:childTnLst>
                                    <p:anim calcmode="lin" valueType="num">
                                      <p:cBhvr additive="base">
                                        <p:cTn id="87" dur="500"/>
                                        <p:tgtEl>
                                          <p:spTgt spid="22"/>
                                        </p:tgtEl>
                                        <p:attrNameLst>
                                          <p:attrName>ppt_x</p:attrName>
                                        </p:attrNameLst>
                                      </p:cBhvr>
                                      <p:tavLst>
                                        <p:tav tm="0">
                                          <p:val>
                                            <p:strVal val="ppt_x"/>
                                          </p:val>
                                        </p:tav>
                                        <p:tav tm="100000">
                                          <p:val>
                                            <p:strVal val="ppt_x"/>
                                          </p:val>
                                        </p:tav>
                                      </p:tavLst>
                                    </p:anim>
                                    <p:anim calcmode="lin" valueType="num">
                                      <p:cBhvr additive="base">
                                        <p:cTn id="88" dur="500"/>
                                        <p:tgtEl>
                                          <p:spTgt spid="22"/>
                                        </p:tgtEl>
                                        <p:attrNameLst>
                                          <p:attrName>ppt_y</p:attrName>
                                        </p:attrNameLst>
                                      </p:cBhvr>
                                      <p:tavLst>
                                        <p:tav tm="0">
                                          <p:val>
                                            <p:strVal val="ppt_y"/>
                                          </p:val>
                                        </p:tav>
                                        <p:tav tm="100000">
                                          <p:val>
                                            <p:strVal val="1+ppt_h/2"/>
                                          </p:val>
                                        </p:tav>
                                      </p:tavLst>
                                    </p:anim>
                                    <p:set>
                                      <p:cBhvr>
                                        <p:cTn id="89" dur="1" fill="hold">
                                          <p:stCondLst>
                                            <p:cond delay="499"/>
                                          </p:stCondLst>
                                        </p:cTn>
                                        <p:tgtEl>
                                          <p:spTgt spid="22"/>
                                        </p:tgtEl>
                                        <p:attrNameLst>
                                          <p:attrName>style.visibility</p:attrName>
                                        </p:attrNameLst>
                                      </p:cBhvr>
                                      <p:to>
                                        <p:strVal val="hidden"/>
                                      </p:to>
                                    </p:set>
                                  </p:childTnLst>
                                </p:cTn>
                              </p:par>
                              <p:par>
                                <p:cTn id="90" presetID="2" presetClass="exit" presetSubtype="4" fill="hold" nodeType="withEffect">
                                  <p:stCondLst>
                                    <p:cond delay="0"/>
                                  </p:stCondLst>
                                  <p:childTnLst>
                                    <p:anim calcmode="lin" valueType="num">
                                      <p:cBhvr additive="base">
                                        <p:cTn id="91" dur="500"/>
                                        <p:tgtEl>
                                          <p:spTgt spid="12"/>
                                        </p:tgtEl>
                                        <p:attrNameLst>
                                          <p:attrName>ppt_x</p:attrName>
                                        </p:attrNameLst>
                                      </p:cBhvr>
                                      <p:tavLst>
                                        <p:tav tm="0">
                                          <p:val>
                                            <p:strVal val="ppt_x"/>
                                          </p:val>
                                        </p:tav>
                                        <p:tav tm="100000">
                                          <p:val>
                                            <p:strVal val="ppt_x"/>
                                          </p:val>
                                        </p:tav>
                                      </p:tavLst>
                                    </p:anim>
                                    <p:anim calcmode="lin" valueType="num">
                                      <p:cBhvr additive="base">
                                        <p:cTn id="92" dur="500"/>
                                        <p:tgtEl>
                                          <p:spTgt spid="12"/>
                                        </p:tgtEl>
                                        <p:attrNameLst>
                                          <p:attrName>ppt_y</p:attrName>
                                        </p:attrNameLst>
                                      </p:cBhvr>
                                      <p:tavLst>
                                        <p:tav tm="0">
                                          <p:val>
                                            <p:strVal val="ppt_y"/>
                                          </p:val>
                                        </p:tav>
                                        <p:tav tm="100000">
                                          <p:val>
                                            <p:strVal val="1+ppt_h/2"/>
                                          </p:val>
                                        </p:tav>
                                      </p:tavLst>
                                    </p:anim>
                                    <p:set>
                                      <p:cBhvr>
                                        <p:cTn id="93" dur="1" fill="hold">
                                          <p:stCondLst>
                                            <p:cond delay="499"/>
                                          </p:stCondLst>
                                        </p:cTn>
                                        <p:tgtEl>
                                          <p:spTgt spid="12"/>
                                        </p:tgtEl>
                                        <p:attrNameLst>
                                          <p:attrName>style.visibility</p:attrName>
                                        </p:attrNameLst>
                                      </p:cBhvr>
                                      <p:to>
                                        <p:strVal val="hidden"/>
                                      </p:to>
                                    </p:set>
                                  </p:childTnLst>
                                </p:cTn>
                              </p:par>
                              <p:par>
                                <p:cTn id="94" presetID="2" presetClass="exit" presetSubtype="4" fill="hold" nodeType="withEffect">
                                  <p:stCondLst>
                                    <p:cond delay="0"/>
                                  </p:stCondLst>
                                  <p:childTnLst>
                                    <p:anim calcmode="lin" valueType="num">
                                      <p:cBhvr additive="base">
                                        <p:cTn id="95" dur="500"/>
                                        <p:tgtEl>
                                          <p:spTgt spid="14"/>
                                        </p:tgtEl>
                                        <p:attrNameLst>
                                          <p:attrName>ppt_x</p:attrName>
                                        </p:attrNameLst>
                                      </p:cBhvr>
                                      <p:tavLst>
                                        <p:tav tm="0">
                                          <p:val>
                                            <p:strVal val="ppt_x"/>
                                          </p:val>
                                        </p:tav>
                                        <p:tav tm="100000">
                                          <p:val>
                                            <p:strVal val="ppt_x"/>
                                          </p:val>
                                        </p:tav>
                                      </p:tavLst>
                                    </p:anim>
                                    <p:anim calcmode="lin" valueType="num">
                                      <p:cBhvr additive="base">
                                        <p:cTn id="96" dur="500"/>
                                        <p:tgtEl>
                                          <p:spTgt spid="14"/>
                                        </p:tgtEl>
                                        <p:attrNameLst>
                                          <p:attrName>ppt_y</p:attrName>
                                        </p:attrNameLst>
                                      </p:cBhvr>
                                      <p:tavLst>
                                        <p:tav tm="0">
                                          <p:val>
                                            <p:strVal val="ppt_y"/>
                                          </p:val>
                                        </p:tav>
                                        <p:tav tm="100000">
                                          <p:val>
                                            <p:strVal val="1+ppt_h/2"/>
                                          </p:val>
                                        </p:tav>
                                      </p:tavLst>
                                    </p:anim>
                                    <p:set>
                                      <p:cBhvr>
                                        <p:cTn id="97" dur="1" fill="hold">
                                          <p:stCondLst>
                                            <p:cond delay="499"/>
                                          </p:stCondLst>
                                        </p:cTn>
                                        <p:tgtEl>
                                          <p:spTgt spid="14"/>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nodeType="clickEffect">
                                  <p:stCondLst>
                                    <p:cond delay="0"/>
                                  </p:stCondLst>
                                  <p:childTnLst>
                                    <p:set>
                                      <p:cBhvr>
                                        <p:cTn id="101" dur="1" fill="hold">
                                          <p:stCondLst>
                                            <p:cond delay="0"/>
                                          </p:stCondLst>
                                        </p:cTn>
                                        <p:tgtEl>
                                          <p:spTgt spid="25"/>
                                        </p:tgtEl>
                                        <p:attrNameLst>
                                          <p:attrName>style.visibility</p:attrName>
                                        </p:attrNameLst>
                                      </p:cBhvr>
                                      <p:to>
                                        <p:strVal val="visible"/>
                                      </p:to>
                                    </p:set>
                                    <p:anim calcmode="lin" valueType="num">
                                      <p:cBhvr additive="base">
                                        <p:cTn id="102" dur="500" fill="hold"/>
                                        <p:tgtEl>
                                          <p:spTgt spid="25"/>
                                        </p:tgtEl>
                                        <p:attrNameLst>
                                          <p:attrName>ppt_x</p:attrName>
                                        </p:attrNameLst>
                                      </p:cBhvr>
                                      <p:tavLst>
                                        <p:tav tm="0">
                                          <p:val>
                                            <p:strVal val="#ppt_x"/>
                                          </p:val>
                                        </p:tav>
                                        <p:tav tm="100000">
                                          <p:val>
                                            <p:strVal val="#ppt_x"/>
                                          </p:val>
                                        </p:tav>
                                      </p:tavLst>
                                    </p:anim>
                                    <p:anim calcmode="lin" valueType="num">
                                      <p:cBhvr additive="base">
                                        <p:cTn id="103" dur="500" fill="hold"/>
                                        <p:tgtEl>
                                          <p:spTgt spid="25"/>
                                        </p:tgtEl>
                                        <p:attrNameLst>
                                          <p:attrName>ppt_y</p:attrName>
                                        </p:attrNameLst>
                                      </p:cBhvr>
                                      <p:tavLst>
                                        <p:tav tm="0">
                                          <p:val>
                                            <p:strVal val="1+#ppt_h/2"/>
                                          </p:val>
                                        </p:tav>
                                        <p:tav tm="100000">
                                          <p:val>
                                            <p:strVal val="#ppt_y"/>
                                          </p:val>
                                        </p:tav>
                                      </p:tavLst>
                                    </p:anim>
                                  </p:childTnLst>
                                </p:cTn>
                              </p:par>
                              <p:par>
                                <p:cTn id="104" presetID="2" presetClass="entr" presetSubtype="4" fill="hold" nodeType="withEffect">
                                  <p:stCondLst>
                                    <p:cond delay="0"/>
                                  </p:stCondLst>
                                  <p:childTnLst>
                                    <p:set>
                                      <p:cBhvr>
                                        <p:cTn id="105" dur="1" fill="hold">
                                          <p:stCondLst>
                                            <p:cond delay="0"/>
                                          </p:stCondLst>
                                        </p:cTn>
                                        <p:tgtEl>
                                          <p:spTgt spid="21"/>
                                        </p:tgtEl>
                                        <p:attrNameLst>
                                          <p:attrName>style.visibility</p:attrName>
                                        </p:attrNameLst>
                                      </p:cBhvr>
                                      <p:to>
                                        <p:strVal val="visible"/>
                                      </p:to>
                                    </p:set>
                                    <p:anim calcmode="lin" valueType="num">
                                      <p:cBhvr additive="base">
                                        <p:cTn id="106" dur="500" fill="hold"/>
                                        <p:tgtEl>
                                          <p:spTgt spid="21"/>
                                        </p:tgtEl>
                                        <p:attrNameLst>
                                          <p:attrName>ppt_x</p:attrName>
                                        </p:attrNameLst>
                                      </p:cBhvr>
                                      <p:tavLst>
                                        <p:tav tm="0">
                                          <p:val>
                                            <p:strVal val="#ppt_x"/>
                                          </p:val>
                                        </p:tav>
                                        <p:tav tm="100000">
                                          <p:val>
                                            <p:strVal val="#ppt_x"/>
                                          </p:val>
                                        </p:tav>
                                      </p:tavLst>
                                    </p:anim>
                                    <p:anim calcmode="lin" valueType="num">
                                      <p:cBhvr additive="base">
                                        <p:cTn id="107" dur="500" fill="hold"/>
                                        <p:tgtEl>
                                          <p:spTgt spid="21"/>
                                        </p:tgtEl>
                                        <p:attrNameLst>
                                          <p:attrName>ppt_y</p:attrName>
                                        </p:attrNameLst>
                                      </p:cBhvr>
                                      <p:tavLst>
                                        <p:tav tm="0">
                                          <p:val>
                                            <p:strVal val="1+#ppt_h/2"/>
                                          </p:val>
                                        </p:tav>
                                        <p:tav tm="100000">
                                          <p:val>
                                            <p:strVal val="#ppt_y"/>
                                          </p:val>
                                        </p:tav>
                                      </p:tavLst>
                                    </p:anim>
                                  </p:childTnLst>
                                </p:cTn>
                              </p:par>
                              <p:par>
                                <p:cTn id="108" presetID="2" presetClass="entr" presetSubtype="4" fill="hold" grpId="0" nodeType="withEffect">
                                  <p:stCondLst>
                                    <p:cond delay="0"/>
                                  </p:stCondLst>
                                  <p:childTnLst>
                                    <p:set>
                                      <p:cBhvr>
                                        <p:cTn id="109" dur="1" fill="hold">
                                          <p:stCondLst>
                                            <p:cond delay="0"/>
                                          </p:stCondLst>
                                        </p:cTn>
                                        <p:tgtEl>
                                          <p:spTgt spid="3"/>
                                        </p:tgtEl>
                                        <p:attrNameLst>
                                          <p:attrName>style.visibility</p:attrName>
                                        </p:attrNameLst>
                                      </p:cBhvr>
                                      <p:to>
                                        <p:strVal val="visible"/>
                                      </p:to>
                                    </p:set>
                                    <p:anim calcmode="lin" valueType="num">
                                      <p:cBhvr additive="base">
                                        <p:cTn id="110" dur="500" fill="hold"/>
                                        <p:tgtEl>
                                          <p:spTgt spid="3"/>
                                        </p:tgtEl>
                                        <p:attrNameLst>
                                          <p:attrName>ppt_x</p:attrName>
                                        </p:attrNameLst>
                                      </p:cBhvr>
                                      <p:tavLst>
                                        <p:tav tm="0">
                                          <p:val>
                                            <p:strVal val="#ppt_x"/>
                                          </p:val>
                                        </p:tav>
                                        <p:tav tm="100000">
                                          <p:val>
                                            <p:strVal val="#ppt_x"/>
                                          </p:val>
                                        </p:tav>
                                      </p:tavLst>
                                    </p:anim>
                                    <p:anim calcmode="lin" valueType="num">
                                      <p:cBhvr additive="base">
                                        <p:cTn id="11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5382487" y="1668654"/>
                <a:ext cx="6797407" cy="4280454"/>
              </a:xfrm>
            </p:spPr>
            <p:txBody>
              <a:bodyPr>
                <a:normAutofit fontScale="62500" lnSpcReduction="20000"/>
              </a:bodyPr>
              <a:lstStyle/>
              <a:p>
                <a:pPr marL="0" indent="0">
                  <a:buNone/>
                </a:pPr>
                <a:r>
                  <a:rPr lang="zh-CN" altLang="zh-CN" sz="3800" dirty="0"/>
                  <a:t>电机转速</a:t>
                </a:r>
                <a:r>
                  <a:rPr lang="en-US" altLang="zh-CN" sz="3800" i="1" dirty="0"/>
                  <a:t>n</a:t>
                </a:r>
                <a:r>
                  <a:rPr lang="zh-CN" altLang="zh-CN" sz="3800" dirty="0"/>
                  <a:t>的表达式为</a:t>
                </a:r>
              </a:p>
              <a:p>
                <a:pPr marL="0" indent="0">
                  <a:buNone/>
                </a:pPr>
                <a14:m>
                  <m:oMathPara xmlns:m="http://schemas.openxmlformats.org/officeDocument/2006/math">
                    <m:oMathParaPr>
                      <m:jc m:val="centerGroup"/>
                    </m:oMathParaPr>
                    <m:oMath xmlns:m="http://schemas.openxmlformats.org/officeDocument/2006/math">
                      <m:r>
                        <a:rPr lang="en-US" altLang="zh-CN" sz="3800" i="1">
                          <a:latin typeface="Cambria Math" panose="02040503050406030204" pitchFamily="18" charset="0"/>
                        </a:rPr>
                        <m:t>𝑛</m:t>
                      </m:r>
                      <m:r>
                        <a:rPr lang="en-US" altLang="zh-CN" sz="3800" i="1">
                          <a:latin typeface="Cambria Math" panose="02040503050406030204" pitchFamily="18" charset="0"/>
                        </a:rPr>
                        <m:t>=</m:t>
                      </m:r>
                      <m:f>
                        <m:fPr>
                          <m:ctrlPr>
                            <a:rPr lang="zh-CN" altLang="zh-CN" sz="3800" i="1">
                              <a:latin typeface="Cambria Math" panose="02040503050406030204" pitchFamily="18" charset="0"/>
                            </a:rPr>
                          </m:ctrlPr>
                        </m:fPr>
                        <m:num>
                          <m:r>
                            <a:rPr lang="en-US" altLang="zh-CN" sz="3800" i="1">
                              <a:latin typeface="Cambria Math" panose="02040503050406030204" pitchFamily="18" charset="0"/>
                            </a:rPr>
                            <m:t>𝑈</m:t>
                          </m:r>
                          <m:r>
                            <a:rPr lang="en-US" altLang="zh-CN" sz="3800" i="1">
                              <a:latin typeface="Cambria Math" panose="02040503050406030204" pitchFamily="18" charset="0"/>
                            </a:rPr>
                            <m:t>−</m:t>
                          </m:r>
                          <m:r>
                            <a:rPr lang="en-US" altLang="zh-CN" sz="3800" i="1">
                              <a:latin typeface="Cambria Math" panose="02040503050406030204" pitchFamily="18" charset="0"/>
                            </a:rPr>
                            <m:t>𝐼𝑅</m:t>
                          </m:r>
                        </m:num>
                        <m:den>
                          <m:r>
                            <a:rPr lang="en-US" altLang="zh-CN" sz="3800" i="1">
                              <a:latin typeface="Cambria Math" panose="02040503050406030204" pitchFamily="18" charset="0"/>
                            </a:rPr>
                            <m:t>𝐾</m:t>
                          </m:r>
                          <m:r>
                            <a:rPr lang="en-US" altLang="zh-CN" sz="3800" i="1">
                              <a:latin typeface="Cambria Math" panose="02040503050406030204" pitchFamily="18" charset="0"/>
                            </a:rPr>
                            <m:t>∅</m:t>
                          </m:r>
                        </m:den>
                      </m:f>
                    </m:oMath>
                  </m:oMathPara>
                </a14:m>
                <a:endParaRPr lang="en-US" altLang="zh-CN" sz="3800" dirty="0"/>
              </a:p>
              <a:p>
                <a:pPr marL="0" indent="0">
                  <a:buNone/>
                </a:pPr>
                <a:r>
                  <a:rPr lang="en-US" altLang="zh-CN" sz="3800" i="1" dirty="0"/>
                  <a:t>n</a:t>
                </a:r>
                <a:r>
                  <a:rPr lang="zh-CN" altLang="zh-CN" sz="3800" dirty="0"/>
                  <a:t>为转速</a:t>
                </a:r>
                <a:r>
                  <a:rPr lang="zh-CN" altLang="en-US" sz="3800" dirty="0"/>
                  <a:t>，</a:t>
                </a:r>
                <a:r>
                  <a:rPr lang="zh-CN" altLang="zh-CN" sz="3800" dirty="0"/>
                  <a:t>单位为</a:t>
                </a:r>
                <a:r>
                  <a:rPr lang="en-US" altLang="zh-CN" sz="3800" dirty="0"/>
                  <a:t>r/min;</a:t>
                </a:r>
              </a:p>
              <a:p>
                <a:pPr marL="0" indent="0">
                  <a:buNone/>
                </a:pPr>
                <a:r>
                  <a:rPr lang="en-US" altLang="zh-CN" sz="3800" i="1" dirty="0"/>
                  <a:t>U</a:t>
                </a:r>
                <a:r>
                  <a:rPr lang="zh-CN" altLang="zh-CN" sz="3800" dirty="0"/>
                  <a:t>为电枢端电压，单位为</a:t>
                </a:r>
                <a:r>
                  <a:rPr lang="en-US" altLang="zh-CN" sz="3800" dirty="0"/>
                  <a:t>V; </a:t>
                </a:r>
              </a:p>
              <a:p>
                <a:pPr marL="0" indent="0">
                  <a:buNone/>
                </a:pPr>
                <a:r>
                  <a:rPr lang="en-US" altLang="zh-CN" sz="3800" i="1" dirty="0"/>
                  <a:t>I</a:t>
                </a:r>
                <a:r>
                  <a:rPr lang="zh-CN" altLang="zh-CN" sz="3800" dirty="0"/>
                  <a:t>为电枢电流，单位为</a:t>
                </a:r>
                <a:r>
                  <a:rPr lang="en-US" altLang="zh-CN" sz="3800" dirty="0"/>
                  <a:t>A; </a:t>
                </a:r>
              </a:p>
              <a:p>
                <a:pPr marL="0" indent="0">
                  <a:buNone/>
                </a:pPr>
                <a:r>
                  <a:rPr lang="en-US" altLang="zh-CN" sz="3800" i="1" dirty="0"/>
                  <a:t>R</a:t>
                </a:r>
                <a:r>
                  <a:rPr lang="zh-CN" altLang="zh-CN" sz="3800" dirty="0"/>
                  <a:t>为电枢</a:t>
                </a:r>
                <a:r>
                  <a:rPr lang="zh-CN" altLang="en-US" sz="3800" dirty="0"/>
                  <a:t>线圈</a:t>
                </a:r>
                <a:r>
                  <a:rPr lang="zh-CN" altLang="zh-CN" sz="3800" dirty="0"/>
                  <a:t>总电阻，单位为Ω；</a:t>
                </a:r>
                <a:endParaRPr lang="en-US" altLang="zh-CN" sz="3800" dirty="0"/>
              </a:p>
              <a:p>
                <a:pPr marL="0" indent="0">
                  <a:buNone/>
                </a:pPr>
                <a:r>
                  <a:rPr lang="zh-CN" altLang="zh-CN" sz="3800" i="1" dirty="0"/>
                  <a:t>Φ</a:t>
                </a:r>
                <a:r>
                  <a:rPr lang="zh-CN" altLang="zh-CN" sz="3800" dirty="0"/>
                  <a:t>为每极磁通量，单位为</a:t>
                </a:r>
                <a:r>
                  <a:rPr lang="en-US" altLang="zh-CN" sz="3800" dirty="0"/>
                  <a:t>Wb</a:t>
                </a:r>
                <a:r>
                  <a:rPr lang="zh-CN" altLang="zh-CN" sz="3800" dirty="0"/>
                  <a:t>；</a:t>
                </a:r>
                <a:endParaRPr lang="en-US" altLang="zh-CN" sz="3800" dirty="0"/>
              </a:p>
              <a:p>
                <a:pPr marL="0" indent="0">
                  <a:buNone/>
                </a:pPr>
                <a:r>
                  <a:rPr lang="en-US" altLang="zh-CN" sz="3800" i="1" dirty="0"/>
                  <a:t>K</a:t>
                </a:r>
                <a:r>
                  <a:rPr lang="zh-CN" altLang="zh-CN" sz="3800" dirty="0"/>
                  <a:t>为电动机结构参数。</a:t>
                </a:r>
                <a:endParaRPr lang="en-US" altLang="zh-CN" sz="3800" dirty="0"/>
              </a:p>
              <a:p>
                <a:pPr marL="0" indent="0">
                  <a:buNone/>
                </a:pPr>
                <a:endParaRPr lang="en-US" altLang="zh-CN" sz="3800" dirty="0"/>
              </a:p>
              <a:p>
                <a:pPr marL="0" indent="0">
                  <a:buNone/>
                </a:pPr>
                <a:r>
                  <a:rPr lang="zh-CN" altLang="zh-CN" sz="3800" dirty="0"/>
                  <a:t>电枢控制法</a:t>
                </a:r>
                <a:r>
                  <a:rPr lang="zh-CN" altLang="en-US" sz="3800" dirty="0"/>
                  <a:t>：</a:t>
                </a:r>
                <a:r>
                  <a:rPr lang="zh-CN" altLang="zh-CN" sz="3800" dirty="0">
                    <a:solidFill>
                      <a:srgbClr val="FF0000"/>
                    </a:solidFill>
                  </a:rPr>
                  <a:t>对电枢电压进行控制</a:t>
                </a:r>
                <a:r>
                  <a:rPr lang="zh-CN" altLang="en-US" sz="3800" dirty="0">
                    <a:solidFill>
                      <a:srgbClr val="FF0000"/>
                    </a:solidFill>
                  </a:rPr>
                  <a:t>进行调速</a:t>
                </a:r>
                <a:r>
                  <a:rPr lang="zh-CN" altLang="zh-CN" sz="3800" dirty="0"/>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5382487" y="1668654"/>
                <a:ext cx="6797407" cy="4280454"/>
              </a:xfrm>
              <a:blipFill>
                <a:blip r:embed="rId3"/>
                <a:stretch>
                  <a:fillRect l="-1435" t="-3134"/>
                </a:stretch>
              </a:blipFill>
            </p:spPr>
            <p:txBody>
              <a:bodyPr/>
              <a:lstStyle/>
              <a:p>
                <a:r>
                  <a:rPr lang="zh-CN" altLang="en-US">
                    <a:noFill/>
                  </a:rPr>
                  <a:t> </a:t>
                </a:r>
              </a:p>
            </p:txBody>
          </p:sp>
        </mc:Fallback>
      </mc:AlternateContent>
      <p:pic>
        <p:nvPicPr>
          <p:cNvPr id="6" name="内容占位符 7">
            <a:extLst>
              <a:ext uri="{FF2B5EF4-FFF2-40B4-BE49-F238E27FC236}">
                <a16:creationId xmlns:a16="http://schemas.microsoft.com/office/drawing/2014/main" id="{DD7CFBFC-CFE0-4D17-B095-280B81A96F4A}"/>
              </a:ext>
            </a:extLst>
          </p:cNvPr>
          <p:cNvPicPr>
            <a:picLocks noChangeAspect="1"/>
          </p:cNvPicPr>
          <p:nvPr/>
        </p:nvPicPr>
        <p:blipFill>
          <a:blip r:embed="rId4"/>
          <a:stretch>
            <a:fillRect/>
          </a:stretch>
        </p:blipFill>
        <p:spPr>
          <a:xfrm>
            <a:off x="94001" y="1913176"/>
            <a:ext cx="5288486" cy="3791411"/>
          </a:xfrm>
          <a:prstGeom prst="rect">
            <a:avLst/>
          </a:prstGeom>
        </p:spPr>
      </p:pic>
      <p:sp>
        <p:nvSpPr>
          <p:cNvPr id="7" name="标题 1">
            <a:extLst>
              <a:ext uri="{FF2B5EF4-FFF2-40B4-BE49-F238E27FC236}">
                <a16:creationId xmlns:a16="http://schemas.microsoft.com/office/drawing/2014/main" id="{2C177622-BDF0-418C-9EBB-A7099653FC68}"/>
              </a:ext>
            </a:extLst>
          </p:cNvPr>
          <p:cNvSpPr>
            <a:spLocks noGrp="1"/>
          </p:cNvSpPr>
          <p:nvPr>
            <p:ph type="title"/>
          </p:nvPr>
        </p:nvSpPr>
        <p:spPr>
          <a:xfrm>
            <a:off x="0" y="51264"/>
            <a:ext cx="10515600" cy="1325563"/>
          </a:xfrm>
        </p:spPr>
        <p:txBody>
          <a:bodyPr/>
          <a:lstStyle/>
          <a:p>
            <a:r>
              <a:rPr lang="zh-CN" altLang="en-US" b="1" dirty="0"/>
              <a:t>直流有刷电机的速度控制</a:t>
            </a:r>
            <a:endParaRPr lang="zh-CN" altLang="en-US" dirty="0"/>
          </a:p>
        </p:txBody>
      </p:sp>
      <p:sp>
        <p:nvSpPr>
          <p:cNvPr id="8" name="文本框 7"/>
          <p:cNvSpPr txBox="1"/>
          <p:nvPr/>
        </p:nvSpPr>
        <p:spPr>
          <a:xfrm>
            <a:off x="297182" y="6010102"/>
            <a:ext cx="5850230" cy="461665"/>
          </a:xfrm>
          <a:prstGeom prst="rect">
            <a:avLst/>
          </a:prstGeom>
          <a:noFill/>
        </p:spPr>
        <p:txBody>
          <a:bodyPr wrap="square" rtlCol="0">
            <a:spAutoFit/>
          </a:bodyPr>
          <a:lstStyle/>
          <a:p>
            <a:r>
              <a:rPr lang="zh-CN" altLang="en-US" sz="2400" dirty="0">
                <a:solidFill>
                  <a:srgbClr val="FF0000"/>
                </a:solidFill>
              </a:rPr>
              <a:t>思考：如何通过单片机控制电枢电压？？？</a:t>
            </a:r>
          </a:p>
        </p:txBody>
      </p:sp>
    </p:spTree>
    <p:extLst>
      <p:ext uri="{BB962C8B-B14F-4D97-AF65-F5344CB8AC3E}">
        <p14:creationId xmlns:p14="http://schemas.microsoft.com/office/powerpoint/2010/main" val="3508074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149" y="6056561"/>
            <a:ext cx="11519418" cy="1158552"/>
          </a:xfrm>
        </p:spPr>
        <p:txBody>
          <a:bodyPr>
            <a:normAutofit/>
          </a:bodyPr>
          <a:lstStyle/>
          <a:p>
            <a:pPr marL="0" indent="0">
              <a:buNone/>
            </a:pPr>
            <a:r>
              <a:rPr lang="en-US" altLang="zh-CN" dirty="0" err="1"/>
              <a:t>PWM:Pulse</a:t>
            </a:r>
            <a:r>
              <a:rPr lang="en-US" altLang="zh-CN" dirty="0"/>
              <a:t> width modulation</a:t>
            </a:r>
            <a:r>
              <a:rPr lang="zh-CN" altLang="en-US" dirty="0"/>
              <a:t>，脉冲宽度调制。通过调整</a:t>
            </a:r>
            <a:r>
              <a:rPr lang="en-US" altLang="zh-CN" dirty="0"/>
              <a:t>PWM</a:t>
            </a:r>
            <a:r>
              <a:rPr lang="zh-CN" altLang="en-US" dirty="0"/>
              <a:t>的周期、</a:t>
            </a:r>
            <a:r>
              <a:rPr lang="en-US" altLang="zh-CN" dirty="0"/>
              <a:t>PWM</a:t>
            </a:r>
            <a:r>
              <a:rPr lang="zh-CN" altLang="en-US" dirty="0"/>
              <a:t>的占空比而达到控制模拟信号。</a:t>
            </a:r>
            <a:endParaRPr lang="zh-CN" altLang="zh-CN" dirty="0"/>
          </a:p>
        </p:txBody>
      </p:sp>
      <p:sp>
        <p:nvSpPr>
          <p:cNvPr id="6" name="标题 1">
            <a:extLst>
              <a:ext uri="{FF2B5EF4-FFF2-40B4-BE49-F238E27FC236}">
                <a16:creationId xmlns:a16="http://schemas.microsoft.com/office/drawing/2014/main" id="{2C177622-BDF0-418C-9EBB-A7099653FC68}"/>
              </a:ext>
            </a:extLst>
          </p:cNvPr>
          <p:cNvSpPr>
            <a:spLocks noGrp="1"/>
          </p:cNvSpPr>
          <p:nvPr>
            <p:ph type="title"/>
          </p:nvPr>
        </p:nvSpPr>
        <p:spPr>
          <a:xfrm>
            <a:off x="0" y="51264"/>
            <a:ext cx="10515600" cy="1325563"/>
          </a:xfrm>
        </p:spPr>
        <p:txBody>
          <a:bodyPr/>
          <a:lstStyle/>
          <a:p>
            <a:r>
              <a:rPr lang="zh-CN" altLang="en-US" b="1" dirty="0"/>
              <a:t>直流有刷电机的速度控制</a:t>
            </a:r>
            <a:r>
              <a:rPr lang="en-US" altLang="zh-CN" b="1" dirty="0"/>
              <a:t>——PWM</a:t>
            </a:r>
            <a:r>
              <a:rPr lang="zh-CN" altLang="en-US" b="1" dirty="0"/>
              <a:t>调速</a:t>
            </a:r>
            <a:endParaRPr lang="zh-CN" altLang="en-US" dirty="0"/>
          </a:p>
        </p:txBody>
      </p:sp>
      <p:cxnSp>
        <p:nvCxnSpPr>
          <p:cNvPr id="8" name="直接箭头连接符 7">
            <a:extLst>
              <a:ext uri="{FF2B5EF4-FFF2-40B4-BE49-F238E27FC236}">
                <a16:creationId xmlns:a16="http://schemas.microsoft.com/office/drawing/2014/main" id="{696B8C3C-F0EC-4442-A52D-2E37CF6E6590}"/>
              </a:ext>
            </a:extLst>
          </p:cNvPr>
          <p:cNvCxnSpPr>
            <a:cxnSpLocks/>
          </p:cNvCxnSpPr>
          <p:nvPr/>
        </p:nvCxnSpPr>
        <p:spPr>
          <a:xfrm flipV="1">
            <a:off x="5355578" y="2500201"/>
            <a:ext cx="2409226" cy="507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C3D759DB-B9F4-46AE-BC5B-22286611278C}"/>
              </a:ext>
            </a:extLst>
          </p:cNvPr>
          <p:cNvCxnSpPr>
            <a:cxnSpLocks/>
          </p:cNvCxnSpPr>
          <p:nvPr/>
        </p:nvCxnSpPr>
        <p:spPr>
          <a:xfrm flipV="1">
            <a:off x="5355578" y="1246780"/>
            <a:ext cx="0" cy="124495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1343D65C-1B00-4029-9690-7954EADA2E82}"/>
              </a:ext>
            </a:extLst>
          </p:cNvPr>
          <p:cNvSpPr/>
          <p:nvPr/>
        </p:nvSpPr>
        <p:spPr>
          <a:xfrm>
            <a:off x="5355578" y="1936343"/>
            <a:ext cx="381016" cy="5624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6A347F8D-C4AE-4E98-B3BD-1ED0C96996E0}"/>
              </a:ext>
            </a:extLst>
          </p:cNvPr>
          <p:cNvSpPr/>
          <p:nvPr/>
        </p:nvSpPr>
        <p:spPr>
          <a:xfrm>
            <a:off x="5734279" y="1830047"/>
            <a:ext cx="381016" cy="666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4E04CF1E-462B-49C8-A656-95888C495071}"/>
              </a:ext>
            </a:extLst>
          </p:cNvPr>
          <p:cNvSpPr/>
          <p:nvPr/>
        </p:nvSpPr>
        <p:spPr>
          <a:xfrm>
            <a:off x="6124727" y="1935675"/>
            <a:ext cx="381016" cy="5624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A672A396-5939-47FA-8F02-90591F0DE8EB}"/>
              </a:ext>
            </a:extLst>
          </p:cNvPr>
          <p:cNvSpPr/>
          <p:nvPr/>
        </p:nvSpPr>
        <p:spPr>
          <a:xfrm>
            <a:off x="6503428" y="1829379"/>
            <a:ext cx="381016" cy="666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FB8D743A-161B-40AD-9369-7F5DA93C960E}"/>
              </a:ext>
            </a:extLst>
          </p:cNvPr>
          <p:cNvSpPr/>
          <p:nvPr/>
        </p:nvSpPr>
        <p:spPr>
          <a:xfrm>
            <a:off x="6891561" y="1935675"/>
            <a:ext cx="381016" cy="5624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F7053CA7-4945-4C06-A46F-FA2DF1224E51}"/>
              </a:ext>
            </a:extLst>
          </p:cNvPr>
          <p:cNvSpPr/>
          <p:nvPr/>
        </p:nvSpPr>
        <p:spPr>
          <a:xfrm>
            <a:off x="7270262" y="1829379"/>
            <a:ext cx="381016" cy="666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5E704E1B-6854-4BE3-A011-045331051B37}"/>
              </a:ext>
            </a:extLst>
          </p:cNvPr>
          <p:cNvCxnSpPr>
            <a:cxnSpLocks/>
          </p:cNvCxnSpPr>
          <p:nvPr/>
        </p:nvCxnSpPr>
        <p:spPr>
          <a:xfrm flipV="1">
            <a:off x="5346913" y="4454299"/>
            <a:ext cx="2409226" cy="507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8C157D51-649F-4761-86F3-8D4A34D6ABD9}"/>
              </a:ext>
            </a:extLst>
          </p:cNvPr>
          <p:cNvCxnSpPr>
            <a:cxnSpLocks/>
          </p:cNvCxnSpPr>
          <p:nvPr/>
        </p:nvCxnSpPr>
        <p:spPr>
          <a:xfrm flipV="1">
            <a:off x="5353263" y="3207228"/>
            <a:ext cx="0" cy="124495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F3DA4EAA-4B1D-4629-B785-C9A6FB6AD551}"/>
              </a:ext>
            </a:extLst>
          </p:cNvPr>
          <p:cNvSpPr/>
          <p:nvPr/>
        </p:nvSpPr>
        <p:spPr>
          <a:xfrm>
            <a:off x="5352569" y="3568041"/>
            <a:ext cx="373898" cy="895791"/>
          </a:xfrm>
          <a:prstGeom prst="rect">
            <a:avLst/>
          </a:prstGeom>
          <a:solidFill>
            <a:srgbClr val="FF0000">
              <a:alpha val="3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314E054C-01E6-4D55-8BC1-AE0F84CAB886}"/>
              </a:ext>
            </a:extLst>
          </p:cNvPr>
          <p:cNvSpPr/>
          <p:nvPr/>
        </p:nvSpPr>
        <p:spPr>
          <a:xfrm>
            <a:off x="5731964" y="3790495"/>
            <a:ext cx="381016" cy="666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D4E3ED51-AC7F-4704-BB81-DFED2BD1D68F}"/>
              </a:ext>
            </a:extLst>
          </p:cNvPr>
          <p:cNvSpPr/>
          <p:nvPr/>
        </p:nvSpPr>
        <p:spPr>
          <a:xfrm>
            <a:off x="6122412" y="3580365"/>
            <a:ext cx="381016" cy="878166"/>
          </a:xfrm>
          <a:prstGeom prst="rect">
            <a:avLst/>
          </a:prstGeom>
          <a:solidFill>
            <a:srgbClr val="FF0000">
              <a:alpha val="3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1" name="矩形 30">
            <a:extLst>
              <a:ext uri="{FF2B5EF4-FFF2-40B4-BE49-F238E27FC236}">
                <a16:creationId xmlns:a16="http://schemas.microsoft.com/office/drawing/2014/main" id="{B46F16E9-0C3B-425A-8B91-48949F382769}"/>
              </a:ext>
            </a:extLst>
          </p:cNvPr>
          <p:cNvSpPr/>
          <p:nvPr/>
        </p:nvSpPr>
        <p:spPr>
          <a:xfrm>
            <a:off x="6501113" y="3789827"/>
            <a:ext cx="381016" cy="666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E48AEC32-F26B-49EF-A70F-D9E2566A3FE7}"/>
              </a:ext>
            </a:extLst>
          </p:cNvPr>
          <p:cNvSpPr/>
          <p:nvPr/>
        </p:nvSpPr>
        <p:spPr>
          <a:xfrm>
            <a:off x="6889246" y="3562740"/>
            <a:ext cx="381016" cy="8957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1C5292AC-E83A-48B9-BD42-F0ECB3F2D6B8}"/>
              </a:ext>
            </a:extLst>
          </p:cNvPr>
          <p:cNvSpPr/>
          <p:nvPr/>
        </p:nvSpPr>
        <p:spPr>
          <a:xfrm>
            <a:off x="7267947" y="3789827"/>
            <a:ext cx="381016" cy="666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B8EB74F2-945D-49F2-8586-347B0DB4EDB7}"/>
              </a:ext>
            </a:extLst>
          </p:cNvPr>
          <p:cNvSpPr txBox="1"/>
          <p:nvPr/>
        </p:nvSpPr>
        <p:spPr>
          <a:xfrm>
            <a:off x="7854016" y="2267918"/>
            <a:ext cx="568726" cy="461665"/>
          </a:xfrm>
          <a:prstGeom prst="rect">
            <a:avLst/>
          </a:prstGeom>
          <a:noFill/>
        </p:spPr>
        <p:txBody>
          <a:bodyPr wrap="square" rtlCol="0">
            <a:spAutoFit/>
          </a:bodyPr>
          <a:lstStyle/>
          <a:p>
            <a:r>
              <a:rPr lang="en-US" altLang="zh-CN" sz="2400" dirty="0"/>
              <a:t>t</a:t>
            </a:r>
            <a:endParaRPr lang="zh-CN" altLang="en-US" sz="2400" dirty="0"/>
          </a:p>
        </p:txBody>
      </p:sp>
      <p:sp>
        <p:nvSpPr>
          <p:cNvPr id="35" name="文本框 34">
            <a:extLst>
              <a:ext uri="{FF2B5EF4-FFF2-40B4-BE49-F238E27FC236}">
                <a16:creationId xmlns:a16="http://schemas.microsoft.com/office/drawing/2014/main" id="{74BF0003-E164-4A23-88FC-A98D813277D6}"/>
              </a:ext>
            </a:extLst>
          </p:cNvPr>
          <p:cNvSpPr txBox="1"/>
          <p:nvPr/>
        </p:nvSpPr>
        <p:spPr>
          <a:xfrm>
            <a:off x="4925072" y="1049012"/>
            <a:ext cx="568726" cy="461665"/>
          </a:xfrm>
          <a:prstGeom prst="rect">
            <a:avLst/>
          </a:prstGeom>
          <a:noFill/>
        </p:spPr>
        <p:txBody>
          <a:bodyPr wrap="square" rtlCol="0">
            <a:spAutoFit/>
          </a:bodyPr>
          <a:lstStyle/>
          <a:p>
            <a:r>
              <a:rPr lang="en-US" altLang="zh-CN" sz="2400" dirty="0"/>
              <a:t>U</a:t>
            </a:r>
            <a:r>
              <a:rPr lang="en-US" altLang="zh-CN" sz="2400" baseline="-25000" dirty="0"/>
              <a:t>i</a:t>
            </a:r>
            <a:endParaRPr lang="zh-CN" altLang="en-US" sz="2400" baseline="-25000" dirty="0"/>
          </a:p>
        </p:txBody>
      </p:sp>
      <p:sp>
        <p:nvSpPr>
          <p:cNvPr id="36" name="文本框 35">
            <a:extLst>
              <a:ext uri="{FF2B5EF4-FFF2-40B4-BE49-F238E27FC236}">
                <a16:creationId xmlns:a16="http://schemas.microsoft.com/office/drawing/2014/main" id="{359E8C1C-A752-4249-A1CD-2F9686B17DED}"/>
              </a:ext>
            </a:extLst>
          </p:cNvPr>
          <p:cNvSpPr txBox="1"/>
          <p:nvPr/>
        </p:nvSpPr>
        <p:spPr>
          <a:xfrm>
            <a:off x="5411667" y="3220644"/>
            <a:ext cx="568726" cy="369332"/>
          </a:xfrm>
          <a:prstGeom prst="rect">
            <a:avLst/>
          </a:prstGeom>
          <a:noFill/>
        </p:spPr>
        <p:txBody>
          <a:bodyPr wrap="square" rtlCol="0">
            <a:spAutoFit/>
          </a:bodyPr>
          <a:lstStyle/>
          <a:p>
            <a:r>
              <a:rPr lang="en-US" altLang="zh-CN" dirty="0"/>
              <a:t>U</a:t>
            </a:r>
            <a:r>
              <a:rPr lang="en-US" altLang="zh-CN" baseline="-25000" dirty="0"/>
              <a:t>s</a:t>
            </a:r>
            <a:endParaRPr lang="zh-CN" altLang="en-US" baseline="-25000" dirty="0"/>
          </a:p>
        </p:txBody>
      </p:sp>
      <p:sp>
        <p:nvSpPr>
          <p:cNvPr id="37" name="文本框 36">
            <a:extLst>
              <a:ext uri="{FF2B5EF4-FFF2-40B4-BE49-F238E27FC236}">
                <a16:creationId xmlns:a16="http://schemas.microsoft.com/office/drawing/2014/main" id="{EA154C6C-FA2E-4B32-B209-41792336BC92}"/>
              </a:ext>
            </a:extLst>
          </p:cNvPr>
          <p:cNvSpPr txBox="1"/>
          <p:nvPr/>
        </p:nvSpPr>
        <p:spPr>
          <a:xfrm>
            <a:off x="4842941" y="2962199"/>
            <a:ext cx="568726" cy="461665"/>
          </a:xfrm>
          <a:prstGeom prst="rect">
            <a:avLst/>
          </a:prstGeom>
          <a:noFill/>
        </p:spPr>
        <p:txBody>
          <a:bodyPr wrap="square" rtlCol="0">
            <a:spAutoFit/>
          </a:bodyPr>
          <a:lstStyle/>
          <a:p>
            <a:r>
              <a:rPr lang="en-US" altLang="zh-CN" sz="2400" dirty="0"/>
              <a:t>U</a:t>
            </a:r>
            <a:r>
              <a:rPr lang="en-US" altLang="zh-CN" sz="2400" baseline="-25000" dirty="0"/>
              <a:t>M</a:t>
            </a:r>
            <a:endParaRPr lang="zh-CN" altLang="en-US" sz="2400" baseline="-25000" dirty="0"/>
          </a:p>
        </p:txBody>
      </p:sp>
      <p:sp>
        <p:nvSpPr>
          <p:cNvPr id="38" name="矩形 37">
            <a:extLst>
              <a:ext uri="{FF2B5EF4-FFF2-40B4-BE49-F238E27FC236}">
                <a16:creationId xmlns:a16="http://schemas.microsoft.com/office/drawing/2014/main" id="{1F7FFC2A-1E22-49A8-8B8E-B2254CFF446F}"/>
              </a:ext>
            </a:extLst>
          </p:cNvPr>
          <p:cNvSpPr/>
          <p:nvPr/>
        </p:nvSpPr>
        <p:spPr>
          <a:xfrm>
            <a:off x="5360381" y="3979832"/>
            <a:ext cx="771636" cy="473620"/>
          </a:xfrm>
          <a:prstGeom prst="rect">
            <a:avLst/>
          </a:prstGeom>
          <a:solidFill>
            <a:srgbClr val="00B050">
              <a:alpha val="5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5887BAE7-5798-42B3-94AE-616C64315612}"/>
              </a:ext>
            </a:extLst>
          </p:cNvPr>
          <p:cNvSpPr/>
          <p:nvPr/>
        </p:nvSpPr>
        <p:spPr>
          <a:xfrm>
            <a:off x="6122748" y="3977837"/>
            <a:ext cx="771636" cy="473620"/>
          </a:xfrm>
          <a:prstGeom prst="rect">
            <a:avLst/>
          </a:prstGeom>
          <a:solidFill>
            <a:srgbClr val="00B050">
              <a:alpha val="5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a:extLst>
              <a:ext uri="{FF2B5EF4-FFF2-40B4-BE49-F238E27FC236}">
                <a16:creationId xmlns:a16="http://schemas.microsoft.com/office/drawing/2014/main" id="{CB1F6705-8B0F-48A6-82EA-B734EB01CD07}"/>
              </a:ext>
            </a:extLst>
          </p:cNvPr>
          <p:cNvSpPr txBox="1"/>
          <p:nvPr/>
        </p:nvSpPr>
        <p:spPr>
          <a:xfrm>
            <a:off x="7803237" y="4227698"/>
            <a:ext cx="568726" cy="461665"/>
          </a:xfrm>
          <a:prstGeom prst="rect">
            <a:avLst/>
          </a:prstGeom>
          <a:noFill/>
        </p:spPr>
        <p:txBody>
          <a:bodyPr wrap="square" rtlCol="0">
            <a:spAutoFit/>
          </a:bodyPr>
          <a:lstStyle/>
          <a:p>
            <a:r>
              <a:rPr lang="en-US" altLang="zh-CN" sz="2400" dirty="0"/>
              <a:t>t</a:t>
            </a:r>
            <a:endParaRPr lang="zh-CN" altLang="en-US" sz="2400" dirty="0"/>
          </a:p>
        </p:txBody>
      </p:sp>
      <p:cxnSp>
        <p:nvCxnSpPr>
          <p:cNvPr id="42" name="直接箭头连接符 41">
            <a:extLst>
              <a:ext uri="{FF2B5EF4-FFF2-40B4-BE49-F238E27FC236}">
                <a16:creationId xmlns:a16="http://schemas.microsoft.com/office/drawing/2014/main" id="{F173945D-7417-4E7C-AAD4-D49010202E58}"/>
              </a:ext>
            </a:extLst>
          </p:cNvPr>
          <p:cNvCxnSpPr>
            <a:cxnSpLocks/>
          </p:cNvCxnSpPr>
          <p:nvPr/>
        </p:nvCxnSpPr>
        <p:spPr>
          <a:xfrm>
            <a:off x="5347681" y="4689363"/>
            <a:ext cx="384283"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D5C39F83-8009-48E3-8B9C-357894020C90}"/>
              </a:ext>
            </a:extLst>
          </p:cNvPr>
          <p:cNvSpPr txBox="1"/>
          <p:nvPr/>
        </p:nvSpPr>
        <p:spPr>
          <a:xfrm>
            <a:off x="5428568" y="4430623"/>
            <a:ext cx="392440" cy="279933"/>
          </a:xfrm>
          <a:prstGeom prst="rect">
            <a:avLst/>
          </a:prstGeom>
          <a:noFill/>
        </p:spPr>
        <p:txBody>
          <a:bodyPr wrap="square" rtlCol="0">
            <a:spAutoFit/>
          </a:bodyPr>
          <a:lstStyle/>
          <a:p>
            <a:r>
              <a:rPr lang="en-US" altLang="zh-CN" sz="1200" dirty="0"/>
              <a:t>t</a:t>
            </a:r>
            <a:r>
              <a:rPr lang="en-US" altLang="zh-CN" sz="1200" baseline="-25000" dirty="0"/>
              <a:t>1</a:t>
            </a:r>
            <a:endParaRPr lang="zh-CN" altLang="en-US" sz="1200" baseline="-25000" dirty="0"/>
          </a:p>
        </p:txBody>
      </p:sp>
      <p:cxnSp>
        <p:nvCxnSpPr>
          <p:cNvPr id="44" name="直接箭头连接符 43">
            <a:extLst>
              <a:ext uri="{FF2B5EF4-FFF2-40B4-BE49-F238E27FC236}">
                <a16:creationId xmlns:a16="http://schemas.microsoft.com/office/drawing/2014/main" id="{64AC3F10-2BA0-40E3-82FC-E59CBA097B94}"/>
              </a:ext>
            </a:extLst>
          </p:cNvPr>
          <p:cNvCxnSpPr>
            <a:cxnSpLocks/>
          </p:cNvCxnSpPr>
          <p:nvPr/>
        </p:nvCxnSpPr>
        <p:spPr>
          <a:xfrm>
            <a:off x="5734130" y="4689363"/>
            <a:ext cx="39788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98427E59-163C-4D23-B16A-B460FA041B09}"/>
              </a:ext>
            </a:extLst>
          </p:cNvPr>
          <p:cNvSpPr txBox="1"/>
          <p:nvPr/>
        </p:nvSpPr>
        <p:spPr>
          <a:xfrm>
            <a:off x="5796767" y="4436022"/>
            <a:ext cx="392440" cy="279933"/>
          </a:xfrm>
          <a:prstGeom prst="rect">
            <a:avLst/>
          </a:prstGeom>
          <a:noFill/>
        </p:spPr>
        <p:txBody>
          <a:bodyPr wrap="square" rtlCol="0">
            <a:spAutoFit/>
          </a:bodyPr>
          <a:lstStyle/>
          <a:p>
            <a:r>
              <a:rPr lang="en-US" altLang="zh-CN" sz="1200" dirty="0"/>
              <a:t>t</a:t>
            </a:r>
            <a:r>
              <a:rPr lang="en-US" altLang="zh-CN" sz="1200" baseline="-25000" dirty="0"/>
              <a:t>2</a:t>
            </a:r>
            <a:endParaRPr lang="zh-CN" altLang="en-US" sz="1200" baseline="-25000" dirty="0"/>
          </a:p>
        </p:txBody>
      </p:sp>
      <p:cxnSp>
        <p:nvCxnSpPr>
          <p:cNvPr id="46" name="直接箭头连接符 45">
            <a:extLst>
              <a:ext uri="{FF2B5EF4-FFF2-40B4-BE49-F238E27FC236}">
                <a16:creationId xmlns:a16="http://schemas.microsoft.com/office/drawing/2014/main" id="{70AFD1F9-DD92-4AE0-81B7-5875247BD6E2}"/>
              </a:ext>
            </a:extLst>
          </p:cNvPr>
          <p:cNvCxnSpPr>
            <a:cxnSpLocks/>
          </p:cNvCxnSpPr>
          <p:nvPr/>
        </p:nvCxnSpPr>
        <p:spPr>
          <a:xfrm>
            <a:off x="5354226" y="4971887"/>
            <a:ext cx="758754" cy="1079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1ED1ADB6-2EA1-4BED-9619-D3672C7734FA}"/>
              </a:ext>
            </a:extLst>
          </p:cNvPr>
          <p:cNvSpPr txBox="1"/>
          <p:nvPr/>
        </p:nvSpPr>
        <p:spPr>
          <a:xfrm>
            <a:off x="5448146" y="4756443"/>
            <a:ext cx="683871" cy="215444"/>
          </a:xfrm>
          <a:prstGeom prst="rect">
            <a:avLst/>
          </a:prstGeom>
          <a:noFill/>
        </p:spPr>
        <p:txBody>
          <a:bodyPr wrap="square" rtlCol="0">
            <a:spAutoFit/>
          </a:bodyPr>
          <a:lstStyle/>
          <a:p>
            <a:pPr algn="ctr"/>
            <a:r>
              <a:rPr lang="en-US" altLang="zh-CN" sz="1200" baseline="-25000" dirty="0"/>
              <a:t>T</a:t>
            </a:r>
            <a:endParaRPr lang="zh-CN" altLang="en-US" sz="1200" baseline="-25000" dirty="0"/>
          </a:p>
        </p:txBody>
      </p:sp>
      <p:cxnSp>
        <p:nvCxnSpPr>
          <p:cNvPr id="50" name="直接连接符 49">
            <a:extLst>
              <a:ext uri="{FF2B5EF4-FFF2-40B4-BE49-F238E27FC236}">
                <a16:creationId xmlns:a16="http://schemas.microsoft.com/office/drawing/2014/main" id="{DFC54A0D-C314-4A20-BF9D-FDD65411D148}"/>
              </a:ext>
            </a:extLst>
          </p:cNvPr>
          <p:cNvCxnSpPr/>
          <p:nvPr/>
        </p:nvCxnSpPr>
        <p:spPr>
          <a:xfrm>
            <a:off x="5353263" y="4458530"/>
            <a:ext cx="0" cy="6796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4DB32E26-7F99-4159-AE08-AB6688C3E08B}"/>
              </a:ext>
            </a:extLst>
          </p:cNvPr>
          <p:cNvCxnSpPr>
            <a:cxnSpLocks/>
          </p:cNvCxnSpPr>
          <p:nvPr/>
        </p:nvCxnSpPr>
        <p:spPr>
          <a:xfrm>
            <a:off x="5736416" y="4468239"/>
            <a:ext cx="0" cy="3744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3A19F623-78CD-4F7F-844C-989182BFC186}"/>
              </a:ext>
            </a:extLst>
          </p:cNvPr>
          <p:cNvCxnSpPr/>
          <p:nvPr/>
        </p:nvCxnSpPr>
        <p:spPr>
          <a:xfrm>
            <a:off x="6123729" y="4466997"/>
            <a:ext cx="0" cy="6796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9" name="图片 68">
            <a:extLst>
              <a:ext uri="{FF2B5EF4-FFF2-40B4-BE49-F238E27FC236}">
                <a16:creationId xmlns:a16="http://schemas.microsoft.com/office/drawing/2014/main" id="{CC39F609-3AE9-4C27-9481-0E8941457F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835" y="942060"/>
            <a:ext cx="2463927" cy="3505380"/>
          </a:xfrm>
          <a:prstGeom prst="rect">
            <a:avLst/>
          </a:prstGeom>
        </p:spPr>
      </p:pic>
      <p:sp>
        <p:nvSpPr>
          <p:cNvPr id="67" name="文本框 66">
            <a:extLst>
              <a:ext uri="{FF2B5EF4-FFF2-40B4-BE49-F238E27FC236}">
                <a16:creationId xmlns:a16="http://schemas.microsoft.com/office/drawing/2014/main" id="{4E809E59-41EE-47D3-B553-A5B2EB22020D}"/>
              </a:ext>
            </a:extLst>
          </p:cNvPr>
          <p:cNvSpPr txBox="1"/>
          <p:nvPr/>
        </p:nvSpPr>
        <p:spPr>
          <a:xfrm>
            <a:off x="771022" y="2529876"/>
            <a:ext cx="859834" cy="461665"/>
          </a:xfrm>
          <a:prstGeom prst="rect">
            <a:avLst/>
          </a:prstGeom>
          <a:noFill/>
        </p:spPr>
        <p:txBody>
          <a:bodyPr wrap="square" rtlCol="0">
            <a:spAutoFit/>
          </a:bodyPr>
          <a:lstStyle/>
          <a:p>
            <a:r>
              <a:rPr lang="en-US" altLang="zh-CN" sz="2400" dirty="0"/>
              <a:t>U</a:t>
            </a:r>
            <a:r>
              <a:rPr lang="en-US" altLang="zh-CN" sz="2400" baseline="-25000" dirty="0"/>
              <a:t>i</a:t>
            </a:r>
            <a:endParaRPr lang="zh-CN" altLang="en-US" sz="2400" baseline="-25000" dirty="0"/>
          </a:p>
        </p:txBody>
      </p:sp>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F02A499E-4DA6-4BC7-90AD-D8A70ADCCA37}"/>
                  </a:ext>
                </a:extLst>
              </p:cNvPr>
              <p:cNvSpPr txBox="1"/>
              <p:nvPr/>
            </p:nvSpPr>
            <p:spPr>
              <a:xfrm>
                <a:off x="7962274" y="3060471"/>
                <a:ext cx="4424576" cy="755271"/>
              </a:xfrm>
              <a:prstGeom prst="rect">
                <a:avLst/>
              </a:prstGeom>
              <a:noFill/>
            </p:spPr>
            <p:txBody>
              <a:bodyPr wrap="square" rtlCol="0">
                <a:spAutoFit/>
              </a:bodyPr>
              <a:lstStyle/>
              <a:p>
                <a14:m>
                  <m:oMath xmlns:m="http://schemas.openxmlformats.org/officeDocument/2006/math">
                    <m:r>
                      <a:rPr lang="en-US" altLang="zh-CN" sz="2800" b="0" i="1" smtClean="0">
                        <a:latin typeface="Cambria Math" panose="02040503050406030204" pitchFamily="18" charset="0"/>
                      </a:rPr>
                      <m:t>𝑈</m:t>
                    </m:r>
                    <m:r>
                      <a:rPr lang="en-US" altLang="zh-CN" sz="2800" b="0" i="1" baseline="-25000" smtClean="0">
                        <a:latin typeface="Cambria Math" panose="02040503050406030204" pitchFamily="18" charset="0"/>
                      </a:rPr>
                      <m:t>𝑀</m:t>
                    </m:r>
                    <m:r>
                      <a:rPr lang="en-US" altLang="zh-CN" sz="2800" i="1">
                        <a:latin typeface="Cambria Math" panose="02040503050406030204" pitchFamily="18" charset="0"/>
                      </a:rPr>
                      <m:t>=</m:t>
                    </m:r>
                    <m:f>
                      <m:fPr>
                        <m:ctrlPr>
                          <a:rPr lang="en-US" altLang="zh-CN" sz="2800" i="1" smtClean="0">
                            <a:latin typeface="Cambria Math" panose="02040503050406030204" pitchFamily="18" charset="0"/>
                          </a:rPr>
                        </m:ctrlPr>
                      </m:fPr>
                      <m:num>
                        <m:sSub>
                          <m:sSubPr>
                            <m:ctrlPr>
                              <a:rPr lang="en-US" altLang="zh-CN" sz="2800" i="1" smtClean="0">
                                <a:latin typeface="Cambria Math" panose="02040503050406030204" pitchFamily="18" charset="0"/>
                              </a:rPr>
                            </m:ctrlPr>
                          </m:sSubPr>
                          <m:e>
                            <m:r>
                              <m:rPr>
                                <m:sty m:val="p"/>
                              </m:rPr>
                              <a:rPr lang="en-US" altLang="zh-CN" sz="2800" i="1">
                                <a:latin typeface="Cambria Math" panose="02040503050406030204" pitchFamily="18" charset="0"/>
                              </a:rPr>
                              <m:t>t</m:t>
                            </m:r>
                          </m:e>
                          <m:sub>
                            <m:r>
                              <a:rPr lang="en-US" altLang="zh-CN" sz="2800" b="0" i="1" smtClean="0">
                                <a:latin typeface="Cambria Math" panose="02040503050406030204" pitchFamily="18" charset="0"/>
                              </a:rPr>
                              <m:t>1</m:t>
                            </m:r>
                          </m:sub>
                        </m:sSub>
                        <m:r>
                          <a:rPr lang="en-US" altLang="zh-CN" sz="2800" i="1" smtClean="0">
                            <a:latin typeface="Cambria Math" panose="02040503050406030204" pitchFamily="18" charset="0"/>
                            <a:ea typeface="Cambria Math" panose="02040503050406030204" pitchFamily="18" charset="0"/>
                          </a:rPr>
                          <m:t>×</m:t>
                        </m:r>
                        <m:sSub>
                          <m:sSubPr>
                            <m:ctrlPr>
                              <a:rPr lang="en-US" altLang="zh-CN" sz="2800" i="1" smtClean="0">
                                <a:latin typeface="Cambria Math" panose="02040503050406030204" pitchFamily="18" charset="0"/>
                                <a:ea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𝑈</m:t>
                            </m:r>
                          </m:e>
                          <m:sub>
                            <m:r>
                              <a:rPr lang="en-US" altLang="zh-CN" sz="2800" b="0" i="1" smtClean="0">
                                <a:latin typeface="Cambria Math" panose="02040503050406030204" pitchFamily="18" charset="0"/>
                                <a:ea typeface="Cambria Math" panose="02040503050406030204" pitchFamily="18" charset="0"/>
                              </a:rPr>
                              <m:t>𝑠</m:t>
                            </m:r>
                          </m:sub>
                        </m:sSub>
                        <m:r>
                          <a:rPr lang="en-US" altLang="zh-CN" sz="280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0</m:t>
                        </m:r>
                      </m:num>
                      <m:den>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𝑡</m:t>
                            </m:r>
                          </m:e>
                          <m:sub>
                            <m:r>
                              <a:rPr lang="en-US" altLang="zh-CN" sz="2800" b="0" i="1" smtClean="0">
                                <a:latin typeface="Cambria Math" panose="02040503050406030204" pitchFamily="18" charset="0"/>
                              </a:rPr>
                              <m:t>1</m:t>
                            </m:r>
                          </m:sub>
                        </m:sSub>
                        <m:r>
                          <a:rPr lang="en-US" altLang="zh-CN" sz="2800" i="1" smtClean="0">
                            <a:latin typeface="Cambria Math" panose="02040503050406030204" pitchFamily="18" charset="0"/>
                            <a:ea typeface="Cambria Math" panose="02040503050406030204" pitchFamily="18" charset="0"/>
                          </a:rPr>
                          <m:t>+</m:t>
                        </m:r>
                        <m:sSub>
                          <m:sSubPr>
                            <m:ctrlPr>
                              <a:rPr lang="en-US" altLang="zh-CN" sz="2800" i="1" smtClean="0">
                                <a:latin typeface="Cambria Math" panose="02040503050406030204" pitchFamily="18" charset="0"/>
                                <a:ea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𝑡</m:t>
                            </m:r>
                          </m:e>
                          <m:sub>
                            <m:r>
                              <a:rPr lang="en-US" altLang="zh-CN" sz="2800" b="0" i="1" smtClean="0">
                                <a:latin typeface="Cambria Math" panose="02040503050406030204" pitchFamily="18" charset="0"/>
                                <a:ea typeface="Cambria Math" panose="02040503050406030204" pitchFamily="18" charset="0"/>
                              </a:rPr>
                              <m:t>2</m:t>
                            </m:r>
                          </m:sub>
                        </m:sSub>
                      </m:den>
                    </m:f>
                  </m:oMath>
                </a14:m>
                <a:r>
                  <a:rPr lang="en-US" altLang="zh-CN" sz="2800" dirty="0"/>
                  <a:t>=</a:t>
                </a:r>
                <a14:m>
                  <m:oMath xmlns:m="http://schemas.openxmlformats.org/officeDocument/2006/math">
                    <m:f>
                      <m:fPr>
                        <m:ctrlPr>
                          <a:rPr lang="en-US" altLang="zh-CN" sz="2800" i="1" dirty="0" smtClean="0">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𝑡</m:t>
                            </m:r>
                          </m:e>
                          <m:sub>
                            <m:r>
                              <a:rPr lang="en-US" altLang="zh-CN" sz="2800" i="1">
                                <a:latin typeface="Cambria Math" panose="02040503050406030204" pitchFamily="18" charset="0"/>
                              </a:rPr>
                              <m:t>1</m:t>
                            </m:r>
                          </m:sub>
                        </m:sSub>
                      </m:num>
                      <m:den>
                        <m:r>
                          <a:rPr lang="en-US" altLang="zh-CN" sz="2800" b="0" i="1" dirty="0" smtClean="0">
                            <a:latin typeface="Cambria Math" panose="02040503050406030204" pitchFamily="18" charset="0"/>
                          </a:rPr>
                          <m:t>𝑇</m:t>
                        </m:r>
                      </m:den>
                    </m:f>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𝑈</m:t>
                        </m:r>
                      </m:e>
                      <m:sub>
                        <m:r>
                          <a:rPr lang="en-US" altLang="zh-CN" sz="2800" i="1">
                            <a:latin typeface="Cambria Math" panose="02040503050406030204" pitchFamily="18" charset="0"/>
                            <a:ea typeface="Cambria Math" panose="02040503050406030204" pitchFamily="18" charset="0"/>
                          </a:rPr>
                          <m:t>𝑠</m:t>
                        </m:r>
                      </m:sub>
                    </m:sSub>
                    <m:r>
                      <a:rPr lang="en-US" altLang="zh-CN" sz="2800" i="1" dirty="0" smtClean="0">
                        <a:latin typeface="Cambria Math" panose="02040503050406030204" pitchFamily="18" charset="0"/>
                        <a:ea typeface="Cambria Math" panose="02040503050406030204" pitchFamily="18" charset="0"/>
                      </a:rPr>
                      <m:t>=</m:t>
                    </m:r>
                    <m:r>
                      <a:rPr lang="zh-CN" altLang="en-US" sz="2800" i="1" dirty="0" smtClean="0">
                        <a:latin typeface="Cambria Math" panose="02040503050406030204" pitchFamily="18" charset="0"/>
                        <a:ea typeface="Cambria Math" panose="02040503050406030204" pitchFamily="18" charset="0"/>
                      </a:rPr>
                      <m:t>𝛼</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𝑈</m:t>
                        </m:r>
                      </m:e>
                      <m:sub>
                        <m:r>
                          <a:rPr lang="en-US" altLang="zh-CN" sz="2800" i="1">
                            <a:latin typeface="Cambria Math" panose="02040503050406030204" pitchFamily="18" charset="0"/>
                            <a:ea typeface="Cambria Math" panose="02040503050406030204" pitchFamily="18" charset="0"/>
                          </a:rPr>
                          <m:t>𝑠</m:t>
                        </m:r>
                      </m:sub>
                    </m:sSub>
                  </m:oMath>
                </a14:m>
                <a:endParaRPr lang="zh-CN" altLang="en-US" sz="2800" dirty="0"/>
              </a:p>
            </p:txBody>
          </p:sp>
        </mc:Choice>
        <mc:Fallback xmlns="">
          <p:sp>
            <p:nvSpPr>
              <p:cNvPr id="71" name="文本框 70">
                <a:extLst>
                  <a:ext uri="{FF2B5EF4-FFF2-40B4-BE49-F238E27FC236}">
                    <a16:creationId xmlns:a16="http://schemas.microsoft.com/office/drawing/2014/main" id="{F02A499E-4DA6-4BC7-90AD-D8A70ADCCA37}"/>
                  </a:ext>
                </a:extLst>
              </p:cNvPr>
              <p:cNvSpPr txBox="1">
                <a:spLocks noRot="1" noChangeAspect="1" noMove="1" noResize="1" noEditPoints="1" noAdjustHandles="1" noChangeArrowheads="1" noChangeShapeType="1" noTextEdit="1"/>
              </p:cNvSpPr>
              <p:nvPr/>
            </p:nvSpPr>
            <p:spPr>
              <a:xfrm>
                <a:off x="7962274" y="3060471"/>
                <a:ext cx="4424576" cy="755271"/>
              </a:xfrm>
              <a:prstGeom prst="rect">
                <a:avLst/>
              </a:prstGeom>
              <a:blipFill>
                <a:blip r:embed="rId3"/>
                <a:stretch>
                  <a:fillRect b="-32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C35212E7-12E8-4A46-97DD-1060ED1ED1FD}"/>
                  </a:ext>
                </a:extLst>
              </p:cNvPr>
              <p:cNvSpPr txBox="1"/>
              <p:nvPr/>
            </p:nvSpPr>
            <p:spPr>
              <a:xfrm>
                <a:off x="8496159" y="3875166"/>
                <a:ext cx="3216925" cy="696344"/>
              </a:xfrm>
              <a:prstGeom prst="rect">
                <a:avLst/>
              </a:prstGeom>
              <a:noFill/>
            </p:spPr>
            <p:txBody>
              <a:bodyPr wrap="square" rtlCol="0">
                <a:spAutoFit/>
              </a:bodyPr>
              <a:lstStyle/>
              <a:p>
                <a14:m>
                  <m:oMath xmlns:m="http://schemas.openxmlformats.org/officeDocument/2006/math">
                    <m:r>
                      <a:rPr lang="zh-CN" altLang="en-US" sz="2800" i="1" smtClean="0">
                        <a:latin typeface="Cambria Math" panose="02040503050406030204" pitchFamily="18" charset="0"/>
                      </a:rPr>
                      <m:t>𝛼</m:t>
                    </m:r>
                    <m:r>
                      <a:rPr lang="en-US" altLang="zh-CN" sz="2800" b="0" i="1" smtClean="0">
                        <a:latin typeface="Cambria Math" panose="02040503050406030204" pitchFamily="18" charset="0"/>
                      </a:rPr>
                      <m:t>=</m:t>
                    </m:r>
                  </m:oMath>
                </a14:m>
                <a:r>
                  <a:rPr lang="en-US" altLang="zh-CN" sz="2800" dirty="0"/>
                  <a:t> </a:t>
                </a:r>
                <a14:m>
                  <m:oMath xmlns:m="http://schemas.openxmlformats.org/officeDocument/2006/math">
                    <m:f>
                      <m:fPr>
                        <m:ctrlPr>
                          <a:rPr lang="en-US" altLang="zh-CN" sz="2800" i="1" dirty="0">
                            <a:latin typeface="Cambria Math" panose="02040503050406030204" pitchFamily="18" charset="0"/>
                          </a:rPr>
                        </m:ctrlPr>
                      </m:fPr>
                      <m:num>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𝑡</m:t>
                            </m:r>
                          </m:e>
                          <m:sub>
                            <m:r>
                              <a:rPr lang="en-US" altLang="zh-CN" sz="2800" i="1">
                                <a:latin typeface="Cambria Math" panose="02040503050406030204" pitchFamily="18" charset="0"/>
                              </a:rPr>
                              <m:t>1</m:t>
                            </m:r>
                          </m:sub>
                        </m:sSub>
                      </m:num>
                      <m:den>
                        <m:r>
                          <a:rPr lang="en-US" altLang="zh-CN" sz="2800" i="1" dirty="0">
                            <a:latin typeface="Cambria Math" panose="02040503050406030204" pitchFamily="18" charset="0"/>
                          </a:rPr>
                          <m:t>𝑇</m:t>
                        </m:r>
                      </m:den>
                    </m:f>
                    <m:r>
                      <a:rPr lang="en-US" altLang="zh-CN" sz="2800" b="0" i="1" dirty="0" smtClean="0">
                        <a:latin typeface="Cambria Math" panose="02040503050406030204" pitchFamily="18" charset="0"/>
                      </a:rPr>
                      <m:t>     </m:t>
                    </m:r>
                    <m:r>
                      <a:rPr lang="en-US" altLang="zh-CN" sz="2800" i="1" dirty="0">
                        <a:latin typeface="Cambria Math" panose="02040503050406030204" pitchFamily="18" charset="0"/>
                      </a:rPr>
                      <m:t>—</m:t>
                    </m:r>
                  </m:oMath>
                </a14:m>
                <a:r>
                  <a:rPr lang="zh-CN" altLang="en-US" sz="2800" dirty="0"/>
                  <a:t>占空比</a:t>
                </a:r>
              </a:p>
            </p:txBody>
          </p:sp>
        </mc:Choice>
        <mc:Fallback xmlns="">
          <p:sp>
            <p:nvSpPr>
              <p:cNvPr id="72" name="文本框 71">
                <a:extLst>
                  <a:ext uri="{FF2B5EF4-FFF2-40B4-BE49-F238E27FC236}">
                    <a16:creationId xmlns:a16="http://schemas.microsoft.com/office/drawing/2014/main" id="{C35212E7-12E8-4A46-97DD-1060ED1ED1FD}"/>
                  </a:ext>
                </a:extLst>
              </p:cNvPr>
              <p:cNvSpPr txBox="1">
                <a:spLocks noRot="1" noChangeAspect="1" noMove="1" noResize="1" noEditPoints="1" noAdjustHandles="1" noChangeArrowheads="1" noChangeShapeType="1" noTextEdit="1"/>
              </p:cNvSpPr>
              <p:nvPr/>
            </p:nvSpPr>
            <p:spPr>
              <a:xfrm>
                <a:off x="8496159" y="3875166"/>
                <a:ext cx="3216925" cy="696344"/>
              </a:xfrm>
              <a:prstGeom prst="rect">
                <a:avLst/>
              </a:prstGeom>
              <a:blipFill>
                <a:blip r:embed="rId4"/>
                <a:stretch>
                  <a:fillRect b="-11404"/>
                </a:stretch>
              </a:blipFill>
            </p:spPr>
            <p:txBody>
              <a:bodyPr/>
              <a:lstStyle/>
              <a:p>
                <a:r>
                  <a:rPr lang="zh-CN" altLang="en-US">
                    <a:noFill/>
                  </a:rPr>
                  <a:t> </a:t>
                </a:r>
              </a:p>
            </p:txBody>
          </p:sp>
        </mc:Fallback>
      </mc:AlternateContent>
      <p:cxnSp>
        <p:nvCxnSpPr>
          <p:cNvPr id="58" name="直接箭头连接符 57">
            <a:extLst>
              <a:ext uri="{FF2B5EF4-FFF2-40B4-BE49-F238E27FC236}">
                <a16:creationId xmlns:a16="http://schemas.microsoft.com/office/drawing/2014/main" id="{7BF9E9E8-1FCC-432B-86B7-1D92CF554EDF}"/>
              </a:ext>
            </a:extLst>
          </p:cNvPr>
          <p:cNvCxnSpPr>
            <a:cxnSpLocks/>
          </p:cNvCxnSpPr>
          <p:nvPr/>
        </p:nvCxnSpPr>
        <p:spPr>
          <a:xfrm>
            <a:off x="5346531" y="2692334"/>
            <a:ext cx="384283"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D7326D46-FE11-4F5A-AFC2-E1B53A761BE7}"/>
              </a:ext>
            </a:extLst>
          </p:cNvPr>
          <p:cNvSpPr txBox="1"/>
          <p:nvPr/>
        </p:nvSpPr>
        <p:spPr>
          <a:xfrm>
            <a:off x="5427418" y="2433594"/>
            <a:ext cx="392440" cy="279933"/>
          </a:xfrm>
          <a:prstGeom prst="rect">
            <a:avLst/>
          </a:prstGeom>
          <a:noFill/>
        </p:spPr>
        <p:txBody>
          <a:bodyPr wrap="square" rtlCol="0">
            <a:spAutoFit/>
          </a:bodyPr>
          <a:lstStyle/>
          <a:p>
            <a:r>
              <a:rPr lang="en-US" altLang="zh-CN" sz="1200" dirty="0"/>
              <a:t>t</a:t>
            </a:r>
            <a:r>
              <a:rPr lang="en-US" altLang="zh-CN" sz="1200" baseline="-25000" dirty="0"/>
              <a:t>1</a:t>
            </a:r>
            <a:endParaRPr lang="zh-CN" altLang="en-US" sz="1200" baseline="-25000" dirty="0"/>
          </a:p>
        </p:txBody>
      </p:sp>
      <p:cxnSp>
        <p:nvCxnSpPr>
          <p:cNvPr id="60" name="直接箭头连接符 59">
            <a:extLst>
              <a:ext uri="{FF2B5EF4-FFF2-40B4-BE49-F238E27FC236}">
                <a16:creationId xmlns:a16="http://schemas.microsoft.com/office/drawing/2014/main" id="{AD730278-AAF0-482C-86D5-767F7E6B1EEA}"/>
              </a:ext>
            </a:extLst>
          </p:cNvPr>
          <p:cNvCxnSpPr>
            <a:cxnSpLocks/>
          </p:cNvCxnSpPr>
          <p:nvPr/>
        </p:nvCxnSpPr>
        <p:spPr>
          <a:xfrm>
            <a:off x="5732980" y="2692334"/>
            <a:ext cx="39788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BED75875-2943-401C-AF46-FAC7C84E3EA3}"/>
              </a:ext>
            </a:extLst>
          </p:cNvPr>
          <p:cNvSpPr txBox="1"/>
          <p:nvPr/>
        </p:nvSpPr>
        <p:spPr>
          <a:xfrm>
            <a:off x="5795617" y="2438993"/>
            <a:ext cx="392440" cy="279933"/>
          </a:xfrm>
          <a:prstGeom prst="rect">
            <a:avLst/>
          </a:prstGeom>
          <a:noFill/>
        </p:spPr>
        <p:txBody>
          <a:bodyPr wrap="square" rtlCol="0">
            <a:spAutoFit/>
          </a:bodyPr>
          <a:lstStyle/>
          <a:p>
            <a:r>
              <a:rPr lang="en-US" altLang="zh-CN" sz="1200" dirty="0"/>
              <a:t>t</a:t>
            </a:r>
            <a:r>
              <a:rPr lang="en-US" altLang="zh-CN" sz="1200" baseline="-25000" dirty="0"/>
              <a:t>2</a:t>
            </a:r>
            <a:endParaRPr lang="zh-CN" altLang="en-US" sz="1200" baseline="-25000" dirty="0"/>
          </a:p>
        </p:txBody>
      </p:sp>
      <p:cxnSp>
        <p:nvCxnSpPr>
          <p:cNvPr id="62" name="直接箭头连接符 61">
            <a:extLst>
              <a:ext uri="{FF2B5EF4-FFF2-40B4-BE49-F238E27FC236}">
                <a16:creationId xmlns:a16="http://schemas.microsoft.com/office/drawing/2014/main" id="{888E5473-7598-4D4C-80B2-ACF720722BAB}"/>
              </a:ext>
            </a:extLst>
          </p:cNvPr>
          <p:cNvCxnSpPr>
            <a:cxnSpLocks/>
          </p:cNvCxnSpPr>
          <p:nvPr/>
        </p:nvCxnSpPr>
        <p:spPr>
          <a:xfrm>
            <a:off x="5353076" y="2974858"/>
            <a:ext cx="758754" cy="1079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文本框 63">
            <a:extLst>
              <a:ext uri="{FF2B5EF4-FFF2-40B4-BE49-F238E27FC236}">
                <a16:creationId xmlns:a16="http://schemas.microsoft.com/office/drawing/2014/main" id="{559AF806-BDB5-4527-96CF-1CD15BD57782}"/>
              </a:ext>
            </a:extLst>
          </p:cNvPr>
          <p:cNvSpPr txBox="1"/>
          <p:nvPr/>
        </p:nvSpPr>
        <p:spPr>
          <a:xfrm>
            <a:off x="5446996" y="2759414"/>
            <a:ext cx="683871" cy="215444"/>
          </a:xfrm>
          <a:prstGeom prst="rect">
            <a:avLst/>
          </a:prstGeom>
          <a:noFill/>
        </p:spPr>
        <p:txBody>
          <a:bodyPr wrap="square" rtlCol="0">
            <a:spAutoFit/>
          </a:bodyPr>
          <a:lstStyle/>
          <a:p>
            <a:pPr algn="ctr"/>
            <a:r>
              <a:rPr lang="en-US" altLang="zh-CN" sz="1200" baseline="-25000" dirty="0"/>
              <a:t>T</a:t>
            </a:r>
            <a:endParaRPr lang="zh-CN" altLang="en-US" sz="1200" baseline="-25000" dirty="0"/>
          </a:p>
        </p:txBody>
      </p:sp>
      <p:cxnSp>
        <p:nvCxnSpPr>
          <p:cNvPr id="65" name="直接连接符 64">
            <a:extLst>
              <a:ext uri="{FF2B5EF4-FFF2-40B4-BE49-F238E27FC236}">
                <a16:creationId xmlns:a16="http://schemas.microsoft.com/office/drawing/2014/main" id="{6AABD88B-43C9-4973-A455-61E43FDA1576}"/>
              </a:ext>
            </a:extLst>
          </p:cNvPr>
          <p:cNvCxnSpPr/>
          <p:nvPr/>
        </p:nvCxnSpPr>
        <p:spPr>
          <a:xfrm>
            <a:off x="5358463" y="2448801"/>
            <a:ext cx="0" cy="6796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37ED97F7-407F-4226-BCB9-805A881F32C3}"/>
              </a:ext>
            </a:extLst>
          </p:cNvPr>
          <p:cNvCxnSpPr>
            <a:cxnSpLocks/>
          </p:cNvCxnSpPr>
          <p:nvPr/>
        </p:nvCxnSpPr>
        <p:spPr>
          <a:xfrm>
            <a:off x="5735266" y="2471210"/>
            <a:ext cx="0" cy="3744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E3A519EA-C2B0-4006-8362-DB3354407400}"/>
              </a:ext>
            </a:extLst>
          </p:cNvPr>
          <p:cNvCxnSpPr/>
          <p:nvPr/>
        </p:nvCxnSpPr>
        <p:spPr>
          <a:xfrm>
            <a:off x="6122579" y="2469968"/>
            <a:ext cx="0" cy="6796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直接箭头连接符 3">
            <a:extLst>
              <a:ext uri="{FF2B5EF4-FFF2-40B4-BE49-F238E27FC236}">
                <a16:creationId xmlns:a16="http://schemas.microsoft.com/office/drawing/2014/main" id="{03C2FB3D-146C-4881-A7FD-9E6E7056E9D1}"/>
              </a:ext>
            </a:extLst>
          </p:cNvPr>
          <p:cNvCxnSpPr/>
          <p:nvPr/>
        </p:nvCxnSpPr>
        <p:spPr>
          <a:xfrm>
            <a:off x="1630856" y="1336641"/>
            <a:ext cx="0" cy="241928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0B82A460-5F9C-4D21-B9F4-D1452A02C318}"/>
              </a:ext>
            </a:extLst>
          </p:cNvPr>
          <p:cNvCxnSpPr>
            <a:cxnSpLocks/>
          </p:cNvCxnSpPr>
          <p:nvPr/>
        </p:nvCxnSpPr>
        <p:spPr>
          <a:xfrm>
            <a:off x="1928436" y="1477123"/>
            <a:ext cx="0" cy="884148"/>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B16A1DA0-9302-4954-A72E-F207DBE69818}"/>
              </a:ext>
            </a:extLst>
          </p:cNvPr>
          <p:cNvCxnSpPr>
            <a:cxnSpLocks/>
          </p:cNvCxnSpPr>
          <p:nvPr/>
        </p:nvCxnSpPr>
        <p:spPr>
          <a:xfrm>
            <a:off x="1928436" y="2333456"/>
            <a:ext cx="403860" cy="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B59047BA-40C8-4E5C-B1C9-7C8330869956}"/>
              </a:ext>
            </a:extLst>
          </p:cNvPr>
          <p:cNvCxnSpPr/>
          <p:nvPr/>
        </p:nvCxnSpPr>
        <p:spPr>
          <a:xfrm flipV="1">
            <a:off x="2332296" y="1477123"/>
            <a:ext cx="0" cy="862955"/>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38327F1B-DB28-4225-94E7-CB6BB5E7235A}"/>
              </a:ext>
            </a:extLst>
          </p:cNvPr>
          <p:cNvCxnSpPr/>
          <p:nvPr/>
        </p:nvCxnSpPr>
        <p:spPr>
          <a:xfrm flipH="1">
            <a:off x="1928436" y="1477123"/>
            <a:ext cx="403860" cy="0"/>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4E809E59-41EE-47D3-B553-A5B2EB22020D}"/>
              </a:ext>
            </a:extLst>
          </p:cNvPr>
          <p:cNvSpPr txBox="1"/>
          <p:nvPr/>
        </p:nvSpPr>
        <p:spPr>
          <a:xfrm>
            <a:off x="997740" y="1556423"/>
            <a:ext cx="859834" cy="461665"/>
          </a:xfrm>
          <a:prstGeom prst="rect">
            <a:avLst/>
          </a:prstGeom>
          <a:noFill/>
        </p:spPr>
        <p:txBody>
          <a:bodyPr wrap="square" rtlCol="0">
            <a:spAutoFit/>
          </a:bodyPr>
          <a:lstStyle/>
          <a:p>
            <a:r>
              <a:rPr lang="en-US" altLang="zh-CN" sz="2400" dirty="0"/>
              <a:t>U</a:t>
            </a:r>
            <a:r>
              <a:rPr lang="en-US" altLang="zh-CN" sz="2400" baseline="-25000" dirty="0"/>
              <a:t>M</a:t>
            </a:r>
            <a:endParaRPr lang="zh-CN" altLang="en-US" sz="2400" baseline="-25000" dirty="0"/>
          </a:p>
        </p:txBody>
      </p:sp>
      <p:sp>
        <p:nvSpPr>
          <p:cNvPr id="57" name="文本框 56"/>
          <p:cNvSpPr txBox="1"/>
          <p:nvPr/>
        </p:nvSpPr>
        <p:spPr>
          <a:xfrm>
            <a:off x="34696" y="4458530"/>
            <a:ext cx="5314633" cy="461665"/>
          </a:xfrm>
          <a:prstGeom prst="rect">
            <a:avLst/>
          </a:prstGeom>
          <a:noFill/>
        </p:spPr>
        <p:txBody>
          <a:bodyPr wrap="square" rtlCol="0">
            <a:spAutoFit/>
          </a:bodyPr>
          <a:lstStyle/>
          <a:p>
            <a:r>
              <a:rPr lang="zh-CN" altLang="en-US" sz="2400" dirty="0">
                <a:solidFill>
                  <a:srgbClr val="FF0000"/>
                </a:solidFill>
              </a:rPr>
              <a:t>思考：该控制方式有何缺点？？？</a:t>
            </a:r>
            <a:endParaRPr lang="zh-CN" altLang="en-US" sz="2400" baseline="-25000" dirty="0">
              <a:solidFill>
                <a:srgbClr val="FF0000"/>
              </a:solidFill>
            </a:endParaRPr>
          </a:p>
        </p:txBody>
      </p:sp>
      <p:sp>
        <p:nvSpPr>
          <p:cNvPr id="2" name="矩形 1"/>
          <p:cNvSpPr/>
          <p:nvPr/>
        </p:nvSpPr>
        <p:spPr>
          <a:xfrm>
            <a:off x="75500" y="4905790"/>
            <a:ext cx="5230322" cy="1200329"/>
          </a:xfrm>
          <a:prstGeom prst="rect">
            <a:avLst/>
          </a:prstGeom>
        </p:spPr>
        <p:txBody>
          <a:bodyPr wrap="square">
            <a:spAutoFit/>
          </a:bodyPr>
          <a:lstStyle/>
          <a:p>
            <a:r>
              <a:rPr lang="zh-CN" altLang="en-US" sz="2400" dirty="0">
                <a:solidFill>
                  <a:srgbClr val="FF0000"/>
                </a:solidFill>
              </a:rPr>
              <a:t>思考：大功率</a:t>
            </a:r>
            <a:r>
              <a:rPr lang="en-US" altLang="zh-CN" sz="2400" dirty="0">
                <a:solidFill>
                  <a:srgbClr val="FF0000"/>
                </a:solidFill>
              </a:rPr>
              <a:t>MOSFET</a:t>
            </a:r>
            <a:r>
              <a:rPr lang="zh-CN" altLang="en-US" sz="2400" dirty="0">
                <a:solidFill>
                  <a:srgbClr val="FF0000"/>
                </a:solidFill>
              </a:rPr>
              <a:t>的驱动电压</a:t>
            </a:r>
            <a:r>
              <a:rPr lang="en-US" altLang="zh-CN" sz="2400" dirty="0" err="1">
                <a:solidFill>
                  <a:srgbClr val="FF0000"/>
                </a:solidFill>
              </a:rPr>
              <a:t>Ui</a:t>
            </a:r>
            <a:r>
              <a:rPr lang="zh-CN" altLang="en-US" sz="2400" dirty="0">
                <a:solidFill>
                  <a:srgbClr val="FF0000"/>
                </a:solidFill>
              </a:rPr>
              <a:t>一般需要</a:t>
            </a:r>
            <a:r>
              <a:rPr lang="en-US" altLang="zh-CN" sz="2400" dirty="0">
                <a:solidFill>
                  <a:srgbClr val="FF0000"/>
                </a:solidFill>
              </a:rPr>
              <a:t>8~12V</a:t>
            </a:r>
            <a:r>
              <a:rPr lang="zh-CN" altLang="en-US" sz="2400" dirty="0">
                <a:solidFill>
                  <a:srgbClr val="FF0000"/>
                </a:solidFill>
              </a:rPr>
              <a:t>，单片机只能输出</a:t>
            </a:r>
            <a:r>
              <a:rPr lang="en-US" altLang="zh-CN" sz="2400" dirty="0">
                <a:solidFill>
                  <a:srgbClr val="FF0000"/>
                </a:solidFill>
              </a:rPr>
              <a:t>3.3V</a:t>
            </a:r>
            <a:r>
              <a:rPr lang="zh-CN" altLang="en-US" sz="2400" dirty="0">
                <a:solidFill>
                  <a:srgbClr val="FF0000"/>
                </a:solidFill>
              </a:rPr>
              <a:t>或者</a:t>
            </a:r>
            <a:r>
              <a:rPr lang="en-US" altLang="zh-CN" sz="2400" dirty="0">
                <a:solidFill>
                  <a:srgbClr val="FF0000"/>
                </a:solidFill>
              </a:rPr>
              <a:t>5V</a:t>
            </a:r>
            <a:r>
              <a:rPr lang="zh-CN" altLang="en-US" sz="2400" dirty="0">
                <a:solidFill>
                  <a:srgbClr val="FF0000"/>
                </a:solidFill>
              </a:rPr>
              <a:t>的</a:t>
            </a:r>
            <a:r>
              <a:rPr lang="en-US" altLang="zh-CN" sz="2400" dirty="0">
                <a:solidFill>
                  <a:srgbClr val="FF0000"/>
                </a:solidFill>
              </a:rPr>
              <a:t>PWM</a:t>
            </a:r>
            <a:r>
              <a:rPr lang="zh-CN" altLang="en-US" sz="2400" dirty="0">
                <a:solidFill>
                  <a:srgbClr val="FF0000"/>
                </a:solidFill>
              </a:rPr>
              <a:t>信号，如何放大？？？</a:t>
            </a:r>
          </a:p>
        </p:txBody>
      </p:sp>
    </p:spTree>
    <p:extLst>
      <p:ext uri="{BB962C8B-B14F-4D97-AF65-F5344CB8AC3E}">
        <p14:creationId xmlns:p14="http://schemas.microsoft.com/office/powerpoint/2010/main" val="67275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barn(inVertical)">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10" presetClass="exit" presetSubtype="0" fill="hold" grpId="1" nodeType="withEffect">
                                  <p:stCondLst>
                                    <p:cond delay="0"/>
                                  </p:stCondLst>
                                  <p:childTnLst>
                                    <p:animEffect transition="out" filter="fade">
                                      <p:cBhvr>
                                        <p:cTn id="16" dur="500"/>
                                        <p:tgtEl>
                                          <p:spTgt spid="57"/>
                                        </p:tgtEl>
                                      </p:cBhvr>
                                    </p:animEffect>
                                    <p:set>
                                      <p:cBhvr>
                                        <p:cTn id="17" dur="1" fill="hold">
                                          <p:stCondLst>
                                            <p:cond delay="499"/>
                                          </p:stCondLst>
                                        </p:cTn>
                                        <p:tgtEl>
                                          <p:spTgt spid="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9230"/>
            <a:ext cx="10515600" cy="1325563"/>
          </a:xfrm>
        </p:spPr>
        <p:txBody>
          <a:bodyPr/>
          <a:lstStyle/>
          <a:p>
            <a:r>
              <a:rPr lang="zh-CN" altLang="en-US" dirty="0"/>
              <a:t>驱动器</a:t>
            </a:r>
            <a:r>
              <a:rPr lang="en-US" altLang="zh-CN" dirty="0"/>
              <a:t>——PWM</a:t>
            </a:r>
            <a:r>
              <a:rPr lang="zh-CN" altLang="en-US" dirty="0"/>
              <a:t>放大</a:t>
            </a:r>
          </a:p>
        </p:txBody>
      </p:sp>
      <p:pic>
        <p:nvPicPr>
          <p:cNvPr id="10" name="图片 9">
            <a:extLst>
              <a:ext uri="{FF2B5EF4-FFF2-40B4-BE49-F238E27FC236}">
                <a16:creationId xmlns:a16="http://schemas.microsoft.com/office/drawing/2014/main" id="{457B106D-4D3D-4B2F-8598-C111D99747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739" y="2308086"/>
            <a:ext cx="2331700" cy="874388"/>
          </a:xfrm>
          <a:prstGeom prst="rect">
            <a:avLst/>
          </a:prstGeom>
        </p:spPr>
      </p:pic>
      <p:sp>
        <p:nvSpPr>
          <p:cNvPr id="3" name="文本框 2"/>
          <p:cNvSpPr txBox="1"/>
          <p:nvPr/>
        </p:nvSpPr>
        <p:spPr>
          <a:xfrm>
            <a:off x="410436" y="1173359"/>
            <a:ext cx="7199407" cy="369332"/>
          </a:xfrm>
          <a:prstGeom prst="rect">
            <a:avLst/>
          </a:prstGeom>
          <a:noFill/>
        </p:spPr>
        <p:txBody>
          <a:bodyPr wrap="none" rtlCol="0">
            <a:spAutoFit/>
          </a:bodyPr>
          <a:lstStyle/>
          <a:p>
            <a:r>
              <a:rPr lang="zh-CN" altLang="en-US" dirty="0"/>
              <a:t>驱动器分两种：集成有</a:t>
            </a:r>
            <a:r>
              <a:rPr lang="en-US" altLang="zh-CN" dirty="0"/>
              <a:t>H</a:t>
            </a:r>
            <a:r>
              <a:rPr lang="zh-CN" altLang="en-US" dirty="0"/>
              <a:t>桥的小功率驱动器，</a:t>
            </a:r>
            <a:r>
              <a:rPr lang="en-US" altLang="zh-CN" dirty="0"/>
              <a:t>H</a:t>
            </a:r>
            <a:r>
              <a:rPr lang="zh-CN" altLang="en-US" dirty="0"/>
              <a:t>桥外置的大功率驱动器</a:t>
            </a:r>
          </a:p>
        </p:txBody>
      </p:sp>
      <p:sp>
        <p:nvSpPr>
          <p:cNvPr id="4" name="文本框 3"/>
          <p:cNvSpPr txBox="1"/>
          <p:nvPr/>
        </p:nvSpPr>
        <p:spPr>
          <a:xfrm>
            <a:off x="421214" y="1669639"/>
            <a:ext cx="2364750" cy="369332"/>
          </a:xfrm>
          <a:prstGeom prst="rect">
            <a:avLst/>
          </a:prstGeom>
          <a:noFill/>
        </p:spPr>
        <p:txBody>
          <a:bodyPr wrap="none" rtlCol="0">
            <a:spAutoFit/>
          </a:bodyPr>
          <a:lstStyle/>
          <a:p>
            <a:r>
              <a:rPr lang="en-US" altLang="zh-CN" dirty="0"/>
              <a:t>A4950</a:t>
            </a:r>
            <a:r>
              <a:rPr lang="zh-CN" altLang="en-US" dirty="0"/>
              <a:t>集成</a:t>
            </a:r>
            <a:r>
              <a:rPr lang="en-US" altLang="zh-CN" dirty="0"/>
              <a:t>H</a:t>
            </a:r>
            <a:r>
              <a:rPr lang="zh-CN" altLang="en-US" dirty="0"/>
              <a:t>桥驱动器</a:t>
            </a:r>
          </a:p>
        </p:txBody>
      </p:sp>
      <p:pic>
        <p:nvPicPr>
          <p:cNvPr id="9" name="图片 8">
            <a:extLst>
              <a:ext uri="{FF2B5EF4-FFF2-40B4-BE49-F238E27FC236}">
                <a16:creationId xmlns:a16="http://schemas.microsoft.com/office/drawing/2014/main" id="{56EFDBF3-55C8-435D-BF30-3AA5007B9CAF}"/>
              </a:ext>
            </a:extLst>
          </p:cNvPr>
          <p:cNvPicPr>
            <a:picLocks noChangeAspect="1"/>
          </p:cNvPicPr>
          <p:nvPr/>
        </p:nvPicPr>
        <p:blipFill>
          <a:blip r:embed="rId3"/>
          <a:stretch>
            <a:fillRect/>
          </a:stretch>
        </p:blipFill>
        <p:spPr>
          <a:xfrm>
            <a:off x="-1" y="3586024"/>
            <a:ext cx="4171337" cy="3068164"/>
          </a:xfrm>
          <a:prstGeom prst="rect">
            <a:avLst/>
          </a:prstGeom>
        </p:spPr>
      </p:pic>
      <p:sp>
        <p:nvSpPr>
          <p:cNvPr id="6" name="圆角矩形 5"/>
          <p:cNvSpPr/>
          <p:nvPr/>
        </p:nvSpPr>
        <p:spPr>
          <a:xfrm>
            <a:off x="2225407" y="4373696"/>
            <a:ext cx="837282" cy="148727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4"/>
          <a:stretch>
            <a:fillRect/>
          </a:stretch>
        </p:blipFill>
        <p:spPr>
          <a:xfrm>
            <a:off x="5078775" y="2117633"/>
            <a:ext cx="1748870" cy="1468391"/>
          </a:xfrm>
          <a:prstGeom prst="rect">
            <a:avLst/>
          </a:prstGeom>
        </p:spPr>
      </p:pic>
      <p:sp>
        <p:nvSpPr>
          <p:cNvPr id="11" name="文本框 10"/>
          <p:cNvSpPr txBox="1"/>
          <p:nvPr/>
        </p:nvSpPr>
        <p:spPr>
          <a:xfrm>
            <a:off x="4770835" y="1655131"/>
            <a:ext cx="3334567" cy="369332"/>
          </a:xfrm>
          <a:prstGeom prst="rect">
            <a:avLst/>
          </a:prstGeom>
          <a:noFill/>
        </p:spPr>
        <p:txBody>
          <a:bodyPr wrap="none" rtlCol="0">
            <a:spAutoFit/>
          </a:bodyPr>
          <a:lstStyle/>
          <a:p>
            <a:r>
              <a:rPr lang="en-US" altLang="zh-CN" dirty="0"/>
              <a:t>IRS2103</a:t>
            </a:r>
            <a:r>
              <a:rPr lang="zh-CN" altLang="en-US" dirty="0"/>
              <a:t>半桥驱动芯片</a:t>
            </a:r>
            <a:r>
              <a:rPr lang="en-US" altLang="zh-CN" dirty="0"/>
              <a:t>-H</a:t>
            </a:r>
            <a:r>
              <a:rPr lang="zh-CN" altLang="en-US" dirty="0"/>
              <a:t>桥外置</a:t>
            </a:r>
          </a:p>
        </p:txBody>
      </p:sp>
      <p:pic>
        <p:nvPicPr>
          <p:cNvPr id="13" name="图片 12"/>
          <p:cNvPicPr>
            <a:picLocks noChangeAspect="1"/>
          </p:cNvPicPr>
          <p:nvPr/>
        </p:nvPicPr>
        <p:blipFill>
          <a:blip r:embed="rId5"/>
          <a:stretch>
            <a:fillRect/>
          </a:stretch>
        </p:blipFill>
        <p:spPr>
          <a:xfrm>
            <a:off x="4245442" y="4236348"/>
            <a:ext cx="2904505" cy="1761972"/>
          </a:xfrm>
          <a:prstGeom prst="rect">
            <a:avLst/>
          </a:prstGeom>
        </p:spPr>
      </p:pic>
      <p:sp>
        <p:nvSpPr>
          <p:cNvPr id="14" name="圆角矩形 13"/>
          <p:cNvSpPr/>
          <p:nvPr/>
        </p:nvSpPr>
        <p:spPr>
          <a:xfrm>
            <a:off x="6380021" y="4373696"/>
            <a:ext cx="769926" cy="148727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6"/>
          <a:stretch>
            <a:fillRect/>
          </a:stretch>
        </p:blipFill>
        <p:spPr>
          <a:xfrm>
            <a:off x="8890611" y="2024463"/>
            <a:ext cx="2869521" cy="1768222"/>
          </a:xfrm>
          <a:prstGeom prst="rect">
            <a:avLst/>
          </a:prstGeom>
        </p:spPr>
      </p:pic>
      <p:sp>
        <p:nvSpPr>
          <p:cNvPr id="16" name="文本框 15"/>
          <p:cNvSpPr txBox="1"/>
          <p:nvPr/>
        </p:nvSpPr>
        <p:spPr>
          <a:xfrm>
            <a:off x="8539448" y="1655131"/>
            <a:ext cx="3369833" cy="369332"/>
          </a:xfrm>
          <a:prstGeom prst="rect">
            <a:avLst/>
          </a:prstGeom>
          <a:noFill/>
        </p:spPr>
        <p:txBody>
          <a:bodyPr wrap="none" rtlCol="0">
            <a:spAutoFit/>
          </a:bodyPr>
          <a:lstStyle/>
          <a:p>
            <a:r>
              <a:rPr lang="en-US" altLang="zh-CN" dirty="0"/>
              <a:t>HIP4081</a:t>
            </a:r>
            <a:r>
              <a:rPr lang="zh-CN" altLang="en-US" dirty="0"/>
              <a:t>全桥驱动芯片</a:t>
            </a:r>
            <a:r>
              <a:rPr lang="en-US" altLang="zh-CN" dirty="0"/>
              <a:t>-H</a:t>
            </a:r>
            <a:r>
              <a:rPr lang="zh-CN" altLang="en-US" dirty="0"/>
              <a:t>桥外置</a:t>
            </a:r>
          </a:p>
        </p:txBody>
      </p:sp>
      <p:pic>
        <p:nvPicPr>
          <p:cNvPr id="17" name="图片 16"/>
          <p:cNvPicPr>
            <a:picLocks noChangeAspect="1"/>
          </p:cNvPicPr>
          <p:nvPr/>
        </p:nvPicPr>
        <p:blipFill>
          <a:blip r:embed="rId7"/>
          <a:stretch>
            <a:fillRect/>
          </a:stretch>
        </p:blipFill>
        <p:spPr>
          <a:xfrm>
            <a:off x="8369022" y="3975309"/>
            <a:ext cx="3570497" cy="2458542"/>
          </a:xfrm>
          <a:prstGeom prst="rect">
            <a:avLst/>
          </a:prstGeom>
        </p:spPr>
      </p:pic>
      <p:sp>
        <p:nvSpPr>
          <p:cNvPr id="18" name="圆角矩形 17"/>
          <p:cNvSpPr/>
          <p:nvPr/>
        </p:nvSpPr>
        <p:spPr>
          <a:xfrm>
            <a:off x="9488088" y="4162016"/>
            <a:ext cx="2046571" cy="183630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231730" y="3339666"/>
            <a:ext cx="3589444" cy="369332"/>
          </a:xfrm>
          <a:prstGeom prst="rect">
            <a:avLst/>
          </a:prstGeom>
          <a:noFill/>
        </p:spPr>
        <p:txBody>
          <a:bodyPr wrap="none" rtlCol="0">
            <a:spAutoFit/>
          </a:bodyPr>
          <a:lstStyle/>
          <a:p>
            <a:r>
              <a:rPr lang="zh-CN" altLang="en-US" dirty="0">
                <a:solidFill>
                  <a:srgbClr val="FF0000"/>
                </a:solidFill>
              </a:rPr>
              <a:t>以</a:t>
            </a:r>
            <a:r>
              <a:rPr lang="en-US" altLang="zh-CN" dirty="0">
                <a:solidFill>
                  <a:srgbClr val="FF0000"/>
                </a:solidFill>
              </a:rPr>
              <a:t>A4950</a:t>
            </a:r>
            <a:r>
              <a:rPr lang="zh-CN" altLang="en-US" dirty="0">
                <a:solidFill>
                  <a:srgbClr val="FF0000"/>
                </a:solidFill>
              </a:rPr>
              <a:t>为例介绍驱动器工作过程</a:t>
            </a:r>
          </a:p>
        </p:txBody>
      </p:sp>
    </p:spTree>
    <p:extLst>
      <p:ext uri="{BB962C8B-B14F-4D97-AF65-F5344CB8AC3E}">
        <p14:creationId xmlns:p14="http://schemas.microsoft.com/office/powerpoint/2010/main" val="538005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1039</TotalTime>
  <Words>701</Words>
  <Application>Microsoft Office PowerPoint</Application>
  <PresentationFormat>宽屏</PresentationFormat>
  <Paragraphs>90</Paragraphs>
  <Slides>13</Slides>
  <Notes>2</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13</vt:i4>
      </vt:variant>
    </vt:vector>
  </HeadingPairs>
  <TitlesOfParts>
    <vt:vector size="19" baseType="lpstr">
      <vt:lpstr>-apple-system</vt:lpstr>
      <vt:lpstr>等线</vt:lpstr>
      <vt:lpstr>等线 Light</vt:lpstr>
      <vt:lpstr>Arial</vt:lpstr>
      <vt:lpstr>Cambria Math</vt:lpstr>
      <vt:lpstr>Office 主题​​</vt:lpstr>
      <vt:lpstr>有刷电机与驱动器(控制盒)</vt:lpstr>
      <vt:lpstr>直流电机的分类</vt:lpstr>
      <vt:lpstr>PowerPoint 演示文稿</vt:lpstr>
      <vt:lpstr> 直流有刷电机内部结构与简化模型</vt:lpstr>
      <vt:lpstr>PowerPoint 演示文稿</vt:lpstr>
      <vt:lpstr>直流有刷电机的正反转——H桥</vt:lpstr>
      <vt:lpstr>直流有刷电机的速度控制</vt:lpstr>
      <vt:lpstr>直流有刷电机的速度控制——PWM调速</vt:lpstr>
      <vt:lpstr>驱动器——PWM放大</vt:lpstr>
      <vt:lpstr>控制框图</vt:lpstr>
      <vt:lpstr>正转</vt:lpstr>
      <vt:lpstr>反转</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驱动器的原理</dc:title>
  <dc:creator>tianlin hu</dc:creator>
  <cp:lastModifiedBy>tianlin hu</cp:lastModifiedBy>
  <cp:revision>94</cp:revision>
  <dcterms:created xsi:type="dcterms:W3CDTF">2020-09-17T06:41:49Z</dcterms:created>
  <dcterms:modified xsi:type="dcterms:W3CDTF">2020-09-24T23:24:39Z</dcterms:modified>
</cp:coreProperties>
</file>